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52"/>
  </p:notesMasterIdLst>
  <p:handoutMasterIdLst>
    <p:handoutMasterId r:id="rId53"/>
  </p:handoutMasterIdLst>
  <p:sldIdLst>
    <p:sldId id="262" r:id="rId4"/>
    <p:sldId id="265" r:id="rId5"/>
    <p:sldId id="264" r:id="rId6"/>
    <p:sldId id="307" r:id="rId7"/>
    <p:sldId id="318" r:id="rId8"/>
    <p:sldId id="317" r:id="rId9"/>
    <p:sldId id="308" r:id="rId10"/>
    <p:sldId id="319" r:id="rId11"/>
    <p:sldId id="261" r:id="rId12"/>
    <p:sldId id="309" r:id="rId13"/>
    <p:sldId id="323" r:id="rId14"/>
    <p:sldId id="324" r:id="rId15"/>
    <p:sldId id="325" r:id="rId16"/>
    <p:sldId id="326" r:id="rId17"/>
    <p:sldId id="327" r:id="rId18"/>
    <p:sldId id="328" r:id="rId19"/>
    <p:sldId id="330" r:id="rId20"/>
    <p:sldId id="329" r:id="rId21"/>
    <p:sldId id="310" r:id="rId22"/>
    <p:sldId id="311" r:id="rId23"/>
    <p:sldId id="312" r:id="rId24"/>
    <p:sldId id="306" r:id="rId25"/>
    <p:sldId id="320" r:id="rId26"/>
    <p:sldId id="351" r:id="rId27"/>
    <p:sldId id="322" r:id="rId28"/>
    <p:sldId id="270" r:id="rId29"/>
    <p:sldId id="313" r:id="rId30"/>
    <p:sldId id="331" r:id="rId31"/>
    <p:sldId id="332" r:id="rId32"/>
    <p:sldId id="350" r:id="rId33"/>
    <p:sldId id="273" r:id="rId34"/>
    <p:sldId id="314" r:id="rId35"/>
    <p:sldId id="315" r:id="rId36"/>
    <p:sldId id="316" r:id="rId37"/>
    <p:sldId id="348" r:id="rId38"/>
    <p:sldId id="347" r:id="rId39"/>
    <p:sldId id="335" r:id="rId40"/>
    <p:sldId id="336" r:id="rId41"/>
    <p:sldId id="337" r:id="rId42"/>
    <p:sldId id="338" r:id="rId43"/>
    <p:sldId id="339" r:id="rId44"/>
    <p:sldId id="340" r:id="rId45"/>
    <p:sldId id="341" r:id="rId46"/>
    <p:sldId id="342" r:id="rId47"/>
    <p:sldId id="343" r:id="rId48"/>
    <p:sldId id="344" r:id="rId49"/>
    <p:sldId id="275" r:id="rId50"/>
    <p:sldId id="272" r:id="rId51"/>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E91"/>
    <a:srgbClr val="0DD2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7" d="100"/>
          <a:sy n="87" d="100"/>
        </p:scale>
        <p:origin x="264" y="84"/>
      </p:cViewPr>
      <p:guideLst>
        <p:guide orient="horz" pos="1801"/>
        <p:guide pos="2880"/>
      </p:guideLst>
    </p:cSldViewPr>
  </p:slideViewPr>
  <p:notesTextViewPr>
    <p:cViewPr>
      <p:scale>
        <a:sx n="1" d="1"/>
        <a:sy n="1" d="1"/>
      </p:scale>
      <p:origin x="0" y="0"/>
    </p:cViewPr>
  </p:notesTextViewPr>
  <p:notesViewPr>
    <p:cSldViewPr showGuides="1">
      <p:cViewPr varScale="1">
        <p:scale>
          <a:sx n="83" d="100"/>
          <a:sy n="83" d="100"/>
        </p:scale>
        <p:origin x="474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handoutMaster" Target="handoutMasters/handoutMaster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adr2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5"/>
    </mc:Choice>
    <mc:Fallback>
      <c:style val="35"/>
    </mc:Fallback>
  </mc:AlternateContent>
  <c:pivotSource>
    <c:name>[adr21]Resource Summary!PivotTable2</c:name>
    <c:fmtId val="-1"/>
  </c:pivotSource>
  <c:chart>
    <c:title>
      <c:tx>
        <c:rich>
          <a:bodyPr/>
          <a:lstStyle/>
          <a:p>
            <a:pPr>
              <a:defRPr/>
            </a:pPr>
            <a:r>
              <a:rPr lang="en-US"/>
              <a:t>Resource Remaining Work Report</a:t>
            </a:r>
          </a:p>
        </c:rich>
      </c:tx>
      <c:overlay val="0"/>
    </c:title>
    <c:autoTitleDeleted val="0"/>
    <c:pivotFmts>
      <c:pivotFmt>
        <c:idx val="0"/>
        <c:marker>
          <c:symbol val="none"/>
        </c:marker>
      </c:pivotFmt>
      <c:pivotFmt>
        <c:idx val="1"/>
        <c:marker>
          <c:symbol val="none"/>
        </c:marker>
      </c:pivotFmt>
      <c:pivotFmt>
        <c:idx val="2"/>
        <c:marker>
          <c:symbol val="none"/>
        </c:marker>
      </c:pivotFmt>
      <c:pivotFmt>
        <c:idx val="3"/>
        <c:marker>
          <c:symbol val="none"/>
        </c:marker>
      </c:pivotFmt>
      <c:pivotFmt>
        <c:idx val="4"/>
        <c:marker>
          <c:symbol val="none"/>
        </c:marker>
      </c:pivotFmt>
      <c:pivotFmt>
        <c:idx val="5"/>
        <c:marker>
          <c:symbol val="none"/>
        </c:marker>
      </c:pivotFmt>
    </c:pivotFmts>
    <c:plotArea>
      <c:layout/>
      <c:barChart>
        <c:barDir val="col"/>
        <c:grouping val="stacked"/>
        <c:varyColors val="0"/>
        <c:ser>
          <c:idx val="0"/>
          <c:order val="0"/>
          <c:tx>
            <c:strRef>
              <c:f>'Resource Summary'!$C$3:$C$4</c:f>
              <c:strCache>
                <c:ptCount val="1"/>
                <c:pt idx="0">
                  <c:v>Actual Work</c:v>
                </c:pt>
              </c:strCache>
            </c:strRef>
          </c:tx>
          <c:invertIfNegative val="0"/>
          <c:cat>
            <c:multiLvlStrRef>
              <c:f>'Resource Summary'!$A$5:$B$11</c:f>
              <c:multiLvlStrCache>
                <c:ptCount val="5"/>
                <c:lvl>
                  <c:pt idx="0">
                    <c:v>Unassigned</c:v>
                  </c:pt>
                  <c:pt idx="1">
                    <c:v>Lt Isfar</c:v>
                  </c:pt>
                  <c:pt idx="2">
                    <c:v>Lt Naim</c:v>
                  </c:pt>
                  <c:pt idx="3">
                    <c:v>Lt Yamin</c:v>
                  </c:pt>
                  <c:pt idx="4">
                    <c:v>Lt Usubbir</c:v>
                  </c:pt>
                </c:lvl>
                <c:lvl>
                  <c:pt idx="0">
                    <c:v>Work</c:v>
                  </c:pt>
                </c:lvl>
              </c:multiLvlStrCache>
            </c:multiLvlStrRef>
          </c:cat>
          <c:val>
            <c:numRef>
              <c:f>'Resource Summary'!$C$5:$C$11</c:f>
              <c:numCache>
                <c:formatCode>General</c:formatCode>
                <c:ptCount val="5"/>
                <c:pt idx="0">
                  <c:v>0</c:v>
                </c:pt>
                <c:pt idx="1">
                  <c:v>95</c:v>
                </c:pt>
                <c:pt idx="2">
                  <c:v>95</c:v>
                </c:pt>
                <c:pt idx="3">
                  <c:v>95</c:v>
                </c:pt>
                <c:pt idx="4">
                  <c:v>95</c:v>
                </c:pt>
              </c:numCache>
            </c:numRef>
          </c:val>
          <c:extLst>
            <c:ext xmlns:c16="http://schemas.microsoft.com/office/drawing/2014/chart" uri="{C3380CC4-5D6E-409C-BE32-E72D297353CC}">
              <c16:uniqueId val="{00000000-2CF1-4207-9954-A05AB52D1371}"/>
            </c:ext>
          </c:extLst>
        </c:ser>
        <c:ser>
          <c:idx val="1"/>
          <c:order val="1"/>
          <c:tx>
            <c:strRef>
              <c:f>'Resource Summary'!$D$3:$D$4</c:f>
              <c:strCache>
                <c:ptCount val="1"/>
                <c:pt idx="0">
                  <c:v>Remaining Work</c:v>
                </c:pt>
              </c:strCache>
            </c:strRef>
          </c:tx>
          <c:invertIfNegative val="0"/>
          <c:cat>
            <c:multiLvlStrRef>
              <c:f>'Resource Summary'!$A$5:$B$11</c:f>
              <c:multiLvlStrCache>
                <c:ptCount val="5"/>
                <c:lvl>
                  <c:pt idx="0">
                    <c:v>Unassigned</c:v>
                  </c:pt>
                  <c:pt idx="1">
                    <c:v>Lt Isfar</c:v>
                  </c:pt>
                  <c:pt idx="2">
                    <c:v>Lt Naim</c:v>
                  </c:pt>
                  <c:pt idx="3">
                    <c:v>Lt Yamin</c:v>
                  </c:pt>
                  <c:pt idx="4">
                    <c:v>Lt Usubbir</c:v>
                  </c:pt>
                </c:lvl>
                <c:lvl>
                  <c:pt idx="0">
                    <c:v>Work</c:v>
                  </c:pt>
                </c:lvl>
              </c:multiLvlStrCache>
            </c:multiLvlStrRef>
          </c:cat>
          <c:val>
            <c:numRef>
              <c:f>'Resource Summary'!$D$5:$D$11</c:f>
              <c:numCache>
                <c:formatCode>General</c:formatCode>
                <c:ptCount val="5"/>
                <c:pt idx="0">
                  <c:v>0</c:v>
                </c:pt>
                <c:pt idx="1">
                  <c:v>635</c:v>
                </c:pt>
                <c:pt idx="2">
                  <c:v>635</c:v>
                </c:pt>
                <c:pt idx="3">
                  <c:v>615</c:v>
                </c:pt>
                <c:pt idx="4">
                  <c:v>615</c:v>
                </c:pt>
              </c:numCache>
            </c:numRef>
          </c:val>
          <c:extLst>
            <c:ext xmlns:c16="http://schemas.microsoft.com/office/drawing/2014/chart" uri="{C3380CC4-5D6E-409C-BE32-E72D297353CC}">
              <c16:uniqueId val="{00000001-2CF1-4207-9954-A05AB52D1371}"/>
            </c:ext>
          </c:extLst>
        </c:ser>
        <c:dLbls>
          <c:showLegendKey val="0"/>
          <c:showVal val="0"/>
          <c:showCatName val="0"/>
          <c:showSerName val="0"/>
          <c:showPercent val="0"/>
          <c:showBubbleSize val="0"/>
        </c:dLbls>
        <c:gapWidth val="150"/>
        <c:overlap val="100"/>
        <c:axId val="1765787136"/>
        <c:axId val="1"/>
      </c:barChart>
      <c:catAx>
        <c:axId val="1765787136"/>
        <c:scaling>
          <c:orientation val="minMax"/>
        </c:scaling>
        <c:delete val="0"/>
        <c:axPos val="b"/>
        <c:numFmt formatCode="General" sourceLinked="1"/>
        <c:majorTickMark val="out"/>
        <c:minorTickMark val="none"/>
        <c:tickLblPos val="nextTo"/>
        <c:txPr>
          <a:bodyPr rot="0" vert="horz"/>
          <a:lstStyle/>
          <a:p>
            <a:pPr>
              <a:defRPr/>
            </a:pPr>
            <a:endParaRPr lang="en-US"/>
          </a:p>
        </c:txPr>
        <c:crossAx val="1"/>
        <c:crosses val="autoZero"/>
        <c:auto val="0"/>
        <c:lblAlgn val="ctr"/>
        <c:lblOffset val="100"/>
        <c:tickLblSkip val="1"/>
        <c:tickMarkSkip val="1"/>
        <c:noMultiLvlLbl val="0"/>
      </c:catAx>
      <c:valAx>
        <c:axId val="1"/>
        <c:scaling>
          <c:orientation val="minMax"/>
        </c:scaling>
        <c:delete val="0"/>
        <c:axPos val="l"/>
        <c:majorGridlines/>
        <c:title>
          <c:tx>
            <c:rich>
              <a:bodyPr/>
              <a:lstStyle/>
              <a:p>
                <a:pPr>
                  <a:defRPr/>
                </a:pPr>
                <a:r>
                  <a:rPr lang="en-US"/>
                  <a:t>Work</a:t>
                </a:r>
              </a:p>
            </c:rich>
          </c:tx>
          <c:overlay val="0"/>
        </c:title>
        <c:numFmt formatCode="General" sourceLinked="1"/>
        <c:majorTickMark val="out"/>
        <c:minorTickMark val="none"/>
        <c:tickLblPos val="nextTo"/>
        <c:txPr>
          <a:bodyPr rot="0" vert="horz"/>
          <a:lstStyle/>
          <a:p>
            <a:pPr>
              <a:defRPr/>
            </a:pPr>
            <a:endParaRPr lang="en-US"/>
          </a:p>
        </c:txPr>
        <c:crossAx val="1765787136"/>
        <c:crosses val="autoZero"/>
        <c:crossBetween val="between"/>
      </c:valAx>
    </c:plotArea>
    <c:legend>
      <c:legendPos val="t"/>
      <c:overlay val="0"/>
    </c:legend>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8FEF09C3-5432-4DA0-9890-3050357C5E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9227E202-B8C5-4411-9AB9-001230F366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CC0FA2-A713-4856-8F75-7FAFAF357361}" type="datetimeFigureOut">
              <a:rPr lang="ko-KR" altLang="en-US" smtClean="0"/>
              <a:t>2020-11-12</a:t>
            </a:fld>
            <a:endParaRPr lang="ko-KR" altLang="en-US"/>
          </a:p>
        </p:txBody>
      </p:sp>
      <p:sp>
        <p:nvSpPr>
          <p:cNvPr id="4" name="바닥글 개체 틀 3">
            <a:extLst>
              <a:ext uri="{FF2B5EF4-FFF2-40B4-BE49-F238E27FC236}">
                <a16:creationId xmlns:a16="http://schemas.microsoft.com/office/drawing/2014/main" id="{A05FDCCD-9920-4087-A8EF-840D6BF9675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1B30773E-42C5-4B13-84D2-DE05FB0C34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A52E6A-8C14-4F5B-B0CB-3A4FCBC8D1E8}" type="slidenum">
              <a:rPr lang="ko-KR" altLang="en-US" smtClean="0"/>
              <a:t>‹#›</a:t>
            </a:fld>
            <a:endParaRPr lang="ko-KR" altLang="en-US"/>
          </a:p>
        </p:txBody>
      </p:sp>
    </p:spTree>
    <p:extLst>
      <p:ext uri="{BB962C8B-B14F-4D97-AF65-F5344CB8AC3E}">
        <p14:creationId xmlns:p14="http://schemas.microsoft.com/office/powerpoint/2010/main" val="1617795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88866FF-EA9A-44BA-8DB2-FB8E70490571}" type="datetimeFigureOut">
              <a:rPr lang="ko-KR" altLang="en-US" smtClean="0"/>
              <a:t>2020-11-12</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789A33-A361-4541-B6A7-456994CC0C02}" type="slidenum">
              <a:rPr lang="ko-KR" altLang="en-US" smtClean="0"/>
              <a:t>‹#›</a:t>
            </a:fld>
            <a:endParaRPr lang="ko-KR" altLang="en-US"/>
          </a:p>
        </p:txBody>
      </p:sp>
    </p:spTree>
    <p:extLst>
      <p:ext uri="{BB962C8B-B14F-4D97-AF65-F5344CB8AC3E}">
        <p14:creationId xmlns:p14="http://schemas.microsoft.com/office/powerpoint/2010/main" val="382456447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22789A33-A361-4541-B6A7-456994CC0C02}" type="slidenum">
              <a:rPr lang="ko-KR" altLang="en-US" smtClean="0"/>
              <a:t>47</a:t>
            </a:fld>
            <a:endParaRPr lang="ko-KR" altLang="en-US"/>
          </a:p>
        </p:txBody>
      </p:sp>
    </p:spTree>
    <p:extLst>
      <p:ext uri="{BB962C8B-B14F-4D97-AF65-F5344CB8AC3E}">
        <p14:creationId xmlns:p14="http://schemas.microsoft.com/office/powerpoint/2010/main" val="3364642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649293" y="1563638"/>
            <a:ext cx="3845416" cy="1080121"/>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2649145" y="2634232"/>
            <a:ext cx="3845416" cy="799934"/>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a:t>
            </a:r>
          </a:p>
          <a:p>
            <a:pPr lvl="0"/>
            <a:r>
              <a:rPr lang="en-US" altLang="ko-KR" dirty="0"/>
              <a:t>OF YOUR </a:t>
            </a:r>
          </a:p>
          <a:p>
            <a:pPr lvl="0"/>
            <a:r>
              <a:rPr lang="en-US" altLang="ko-KR" dirty="0"/>
              <a:t>PRESENTATION HERE</a:t>
            </a:r>
            <a:endParaRPr lang="ko-KR" altLang="en-US" dirty="0"/>
          </a:p>
        </p:txBody>
      </p:sp>
      <p:grpSp>
        <p:nvGrpSpPr>
          <p:cNvPr id="4" name="Group 3"/>
          <p:cNvGrpSpPr/>
          <p:nvPr userDrawn="1"/>
        </p:nvGrpSpPr>
        <p:grpSpPr>
          <a:xfrm>
            <a:off x="1944300" y="0"/>
            <a:ext cx="5255402" cy="5143500"/>
            <a:chOff x="1619672" y="548680"/>
            <a:chExt cx="5904656" cy="5778928"/>
          </a:xfrm>
        </p:grpSpPr>
        <p:sp>
          <p:nvSpPr>
            <p:cNvPr id="5" name="Oval 4"/>
            <p:cNvSpPr/>
            <p:nvPr userDrawn="1"/>
          </p:nvSpPr>
          <p:spPr>
            <a:xfrm>
              <a:off x="2411760" y="1268760"/>
              <a:ext cx="4320480" cy="4320480"/>
            </a:xfrm>
            <a:prstGeom prst="ellipse">
              <a:avLst/>
            </a:prstGeom>
            <a:noFill/>
            <a:ln w="190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 name="Oval 5"/>
            <p:cNvSpPr/>
            <p:nvPr userDrawn="1"/>
          </p:nvSpPr>
          <p:spPr>
            <a:xfrm>
              <a:off x="2483768" y="1340768"/>
              <a:ext cx="4176464" cy="4176464"/>
            </a:xfrm>
            <a:prstGeom prst="ellipse">
              <a:avLst/>
            </a:prstGeom>
            <a:noFill/>
            <a:ln w="190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 name="Straight Connector 6"/>
            <p:cNvCxnSpPr/>
            <p:nvPr userDrawn="1"/>
          </p:nvCxnSpPr>
          <p:spPr>
            <a:xfrm>
              <a:off x="4572000" y="548680"/>
              <a:ext cx="0" cy="72008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4572000" y="5607528"/>
              <a:ext cx="0" cy="72008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732240" y="3429000"/>
              <a:ext cx="792088" cy="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619672" y="3429000"/>
              <a:ext cx="792088" cy="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V="1">
              <a:off x="6156176" y="2378312"/>
              <a:ext cx="792088" cy="33060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V="1">
              <a:off x="5431496" y="1124744"/>
              <a:ext cx="432048" cy="79208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3094136" y="1131624"/>
              <a:ext cx="613768" cy="78520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2195736" y="2090992"/>
              <a:ext cx="898400" cy="49224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3180984" y="4941168"/>
              <a:ext cx="526920" cy="57606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V="1">
              <a:off x="2456304" y="4329100"/>
              <a:ext cx="637832" cy="39604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5979584" y="4142812"/>
              <a:ext cx="968680" cy="51032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5431496" y="4875464"/>
              <a:ext cx="490068" cy="73206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533116" y="843558"/>
            <a:ext cx="8077768" cy="2160240"/>
          </a:xfrm>
          <a:prstGeom prst="rect">
            <a:avLst/>
          </a:prstGeom>
          <a:solidFill>
            <a:schemeClr val="bg1">
              <a:lumMod val="95000"/>
            </a:schemeClr>
          </a:solidFill>
          <a:ln w="38100">
            <a:no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3" hasCustomPrompt="1"/>
          </p:nvPr>
        </p:nvSpPr>
        <p:spPr>
          <a:xfrm>
            <a:off x="4031416" y="2475359"/>
            <a:ext cx="1062118" cy="1062118"/>
          </a:xfrm>
          <a:prstGeom prst="ellipse">
            <a:avLst/>
          </a:prstGeom>
          <a:solidFill>
            <a:schemeClr val="bg1">
              <a:lumMod val="95000"/>
            </a:schemeClr>
          </a:solidFill>
          <a:ln w="381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Text Placeholder 9"/>
          <p:cNvSpPr>
            <a:spLocks noGrp="1"/>
          </p:cNvSpPr>
          <p:nvPr>
            <p:ph type="body" sz="quarter" idx="10" hasCustomPrompt="1"/>
          </p:nvPr>
        </p:nvSpPr>
        <p:spPr>
          <a:xfrm>
            <a:off x="0" y="18062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61596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3" name="Rectangle 2"/>
          <p:cNvSpPr/>
          <p:nvPr userDrawn="1"/>
        </p:nvSpPr>
        <p:spPr>
          <a:xfrm>
            <a:off x="6012160" y="0"/>
            <a:ext cx="313184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Picture Placeholder 2"/>
          <p:cNvSpPr>
            <a:spLocks noGrp="1"/>
          </p:cNvSpPr>
          <p:nvPr>
            <p:ph type="pic" idx="1" hasCustomPrompt="1"/>
          </p:nvPr>
        </p:nvSpPr>
        <p:spPr>
          <a:xfrm>
            <a:off x="3131840" y="0"/>
            <a:ext cx="288032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33221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2" name="Rectangle 1"/>
          <p:cNvSpPr/>
          <p:nvPr userDrawn="1"/>
        </p:nvSpPr>
        <p:spPr>
          <a:xfrm>
            <a:off x="8244000" y="0"/>
            <a:ext cx="900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 name="Picture Placeholder 2"/>
          <p:cNvSpPr>
            <a:spLocks noGrp="1"/>
          </p:cNvSpPr>
          <p:nvPr>
            <p:ph type="pic" idx="12" hasCustomPrompt="1"/>
          </p:nvPr>
        </p:nvSpPr>
        <p:spPr>
          <a:xfrm>
            <a:off x="5811908" y="0"/>
            <a:ext cx="2448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4" name="Picture Placeholder 2"/>
          <p:cNvSpPr>
            <a:spLocks noGrp="1"/>
          </p:cNvSpPr>
          <p:nvPr>
            <p:ph type="pic" idx="13" hasCustomPrompt="1"/>
          </p:nvPr>
        </p:nvSpPr>
        <p:spPr>
          <a:xfrm>
            <a:off x="2477595" y="0"/>
            <a:ext cx="2448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Rectangle 4"/>
          <p:cNvSpPr/>
          <p:nvPr userDrawn="1"/>
        </p:nvSpPr>
        <p:spPr>
          <a:xfrm>
            <a:off x="4916268" y="0"/>
            <a:ext cx="900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231730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2" name="Picture Placeholder 2"/>
          <p:cNvSpPr>
            <a:spLocks noGrp="1"/>
          </p:cNvSpPr>
          <p:nvPr>
            <p:ph type="pic" idx="13" hasCustomPrompt="1"/>
          </p:nvPr>
        </p:nvSpPr>
        <p:spPr>
          <a:xfrm>
            <a:off x="429444" y="915566"/>
            <a:ext cx="4104456"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5" hasCustomPrompt="1"/>
          </p:nvPr>
        </p:nvSpPr>
        <p:spPr>
          <a:xfrm>
            <a:off x="4644008" y="915566"/>
            <a:ext cx="4104456"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6" hasCustomPrompt="1"/>
          </p:nvPr>
        </p:nvSpPr>
        <p:spPr>
          <a:xfrm>
            <a:off x="429444" y="2912740"/>
            <a:ext cx="4104456"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Text Placeholder 9"/>
          <p:cNvSpPr>
            <a:spLocks noGrp="1"/>
          </p:cNvSpPr>
          <p:nvPr>
            <p:ph type="body" sz="quarter" idx="10" hasCustomPrompt="1"/>
          </p:nvPr>
        </p:nvSpPr>
        <p:spPr>
          <a:xfrm>
            <a:off x="0" y="18062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BASIC LAYOUT</a:t>
            </a:r>
          </a:p>
        </p:txBody>
      </p:sp>
      <p:sp>
        <p:nvSpPr>
          <p:cNvPr id="9" name="Rectangle 8"/>
          <p:cNvSpPr/>
          <p:nvPr userDrawn="1"/>
        </p:nvSpPr>
        <p:spPr>
          <a:xfrm>
            <a:off x="4644464" y="2912740"/>
            <a:ext cx="4104000" cy="18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855765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2" name="Rectangle 1"/>
          <p:cNvSpPr/>
          <p:nvPr userDrawn="1"/>
        </p:nvSpPr>
        <p:spPr>
          <a:xfrm>
            <a:off x="4583048" y="0"/>
            <a:ext cx="2286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Picture Placeholder 2"/>
          <p:cNvSpPr>
            <a:spLocks noGrp="1"/>
          </p:cNvSpPr>
          <p:nvPr>
            <p:ph type="pic" idx="10" hasCustomPrompt="1"/>
          </p:nvPr>
        </p:nvSpPr>
        <p:spPr>
          <a:xfrm>
            <a:off x="6858000" y="698778"/>
            <a:ext cx="2286000"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1" hasCustomPrompt="1"/>
          </p:nvPr>
        </p:nvSpPr>
        <p:spPr>
          <a:xfrm>
            <a:off x="4583048" y="2578606"/>
            <a:ext cx="2286000"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2298953" y="699542"/>
            <a:ext cx="2286000"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0" y="2579370"/>
            <a:ext cx="2286000"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81159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2" name="Picture Placeholder 2"/>
          <p:cNvSpPr>
            <a:spLocks noGrp="1"/>
          </p:cNvSpPr>
          <p:nvPr>
            <p:ph type="pic" idx="13" hasCustomPrompt="1"/>
          </p:nvPr>
        </p:nvSpPr>
        <p:spPr>
          <a:xfrm>
            <a:off x="323528" y="248444"/>
            <a:ext cx="3294112"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4" hasCustomPrompt="1"/>
          </p:nvPr>
        </p:nvSpPr>
        <p:spPr>
          <a:xfrm>
            <a:off x="3671560" y="1832620"/>
            <a:ext cx="151200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5" hasCustomPrompt="1"/>
          </p:nvPr>
        </p:nvSpPr>
        <p:spPr>
          <a:xfrm>
            <a:off x="2105640" y="3416796"/>
            <a:ext cx="307792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6" hasCustomPrompt="1"/>
          </p:nvPr>
        </p:nvSpPr>
        <p:spPr>
          <a:xfrm>
            <a:off x="323528" y="1832620"/>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7" hasCustomPrompt="1"/>
          </p:nvPr>
        </p:nvSpPr>
        <p:spPr>
          <a:xfrm>
            <a:off x="2105640" y="1832049"/>
            <a:ext cx="151200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8" hasCustomPrompt="1"/>
          </p:nvPr>
        </p:nvSpPr>
        <p:spPr>
          <a:xfrm>
            <a:off x="3671560" y="248444"/>
            <a:ext cx="151200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83147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67544"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2" descr="D:\Fullppt\005-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35896" y="1019175"/>
            <a:ext cx="6011911" cy="3057758"/>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5283453" y="1415430"/>
            <a:ext cx="2834003" cy="21142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97966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48247" y="1275606"/>
            <a:ext cx="2526010" cy="25186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88607" y="1275606"/>
            <a:ext cx="2526010" cy="2518619"/>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p:cNvSpPr>
            <a:spLocks noGrp="1"/>
          </p:cNvSpPr>
          <p:nvPr>
            <p:ph type="pic" idx="1" hasCustomPrompt="1"/>
          </p:nvPr>
        </p:nvSpPr>
        <p:spPr>
          <a:xfrm>
            <a:off x="1748616" y="1374406"/>
            <a:ext cx="2319328"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4986924" y="1374406"/>
            <a:ext cx="2319328"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Text Placeholder 9"/>
          <p:cNvSpPr>
            <a:spLocks noGrp="1"/>
          </p:cNvSpPr>
          <p:nvPr>
            <p:ph type="body" sz="quarter" idx="10" hasCustomPrompt="1"/>
          </p:nvPr>
        </p:nvSpPr>
        <p:spPr>
          <a:xfrm>
            <a:off x="467544"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7" name="Text Placeholder 9"/>
          <p:cNvSpPr>
            <a:spLocks noGrp="1"/>
          </p:cNvSpPr>
          <p:nvPr>
            <p:ph type="body" sz="quarter" idx="11" hasCustomPrompt="1"/>
          </p:nvPr>
        </p:nvSpPr>
        <p:spPr>
          <a:xfrm>
            <a:off x="467544"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116357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940152" y="1023301"/>
            <a:ext cx="3024336" cy="3662411"/>
          </a:xfrm>
          <a:prstGeom prst="rect">
            <a:avLst/>
          </a:prstGeom>
          <a:noFill/>
          <a:extLst>
            <a:ext uri="{909E8E84-426E-40DD-AFC4-6F175D3DCCD1}">
              <a14:hiddenFill xmlns:a14="http://schemas.microsoft.com/office/drawing/2010/main">
                <a:solidFill>
                  <a:srgbClr val="FFFFFF"/>
                </a:solidFill>
              </a14:hiddenFill>
            </a:ext>
          </a:extLst>
        </p:spPr>
      </p:pic>
      <p:sp>
        <p:nvSpPr>
          <p:cNvPr id="3" name="Picture Placeholder 2"/>
          <p:cNvSpPr>
            <a:spLocks noGrp="1"/>
          </p:cNvSpPr>
          <p:nvPr>
            <p:ph type="pic" idx="1" hasCustomPrompt="1"/>
          </p:nvPr>
        </p:nvSpPr>
        <p:spPr>
          <a:xfrm>
            <a:off x="6687664" y="1164297"/>
            <a:ext cx="1744194" cy="26942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2" hasCustomPrompt="1"/>
          </p:nvPr>
        </p:nvSpPr>
        <p:spPr>
          <a:xfrm>
            <a:off x="5196830" y="1426241"/>
            <a:ext cx="1744194" cy="26942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Text Placeholder 9"/>
          <p:cNvSpPr>
            <a:spLocks noGrp="1"/>
          </p:cNvSpPr>
          <p:nvPr>
            <p:ph type="body" sz="quarter" idx="10" hasCustomPrompt="1"/>
          </p:nvPr>
        </p:nvSpPr>
        <p:spPr>
          <a:xfrm>
            <a:off x="467544"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6" name="Text Placeholder 9"/>
          <p:cNvSpPr>
            <a:spLocks noGrp="1"/>
          </p:cNvSpPr>
          <p:nvPr>
            <p:ph type="body" sz="quarter" idx="11" hasCustomPrompt="1"/>
          </p:nvPr>
        </p:nvSpPr>
        <p:spPr>
          <a:xfrm>
            <a:off x="467544"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892235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a:blip r:embed="rId2"/>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userDrawn="1"/>
        </p:nvGrpSpPr>
        <p:grpSpPr>
          <a:xfrm>
            <a:off x="1944300" y="0"/>
            <a:ext cx="5255402" cy="5143500"/>
            <a:chOff x="1619672" y="548680"/>
            <a:chExt cx="5904656" cy="5778928"/>
          </a:xfrm>
        </p:grpSpPr>
        <p:sp>
          <p:nvSpPr>
            <p:cNvPr id="5" name="Oval 4"/>
            <p:cNvSpPr/>
            <p:nvPr userDrawn="1"/>
          </p:nvSpPr>
          <p:spPr>
            <a:xfrm>
              <a:off x="2411760" y="1268760"/>
              <a:ext cx="4320480" cy="4320480"/>
            </a:xfrm>
            <a:prstGeom prst="ellipse">
              <a:avLst/>
            </a:prstGeom>
            <a:noFill/>
            <a:ln w="190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 name="Oval 5"/>
            <p:cNvSpPr/>
            <p:nvPr userDrawn="1"/>
          </p:nvSpPr>
          <p:spPr>
            <a:xfrm>
              <a:off x="2483768" y="1340768"/>
              <a:ext cx="4176464" cy="4176464"/>
            </a:xfrm>
            <a:prstGeom prst="ellipse">
              <a:avLst/>
            </a:prstGeom>
            <a:blipFill>
              <a:blip r:embed="rId2"/>
              <a:stretch>
                <a:fillRect/>
              </a:stretch>
            </a:blipFill>
            <a:ln w="190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 name="Straight Connector 6"/>
            <p:cNvCxnSpPr/>
            <p:nvPr userDrawn="1"/>
          </p:nvCxnSpPr>
          <p:spPr>
            <a:xfrm>
              <a:off x="4572000" y="548680"/>
              <a:ext cx="0" cy="72008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4572000" y="5607528"/>
              <a:ext cx="0" cy="72008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732240" y="3429000"/>
              <a:ext cx="792088" cy="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619672" y="3429000"/>
              <a:ext cx="792088" cy="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V="1">
              <a:off x="6156176" y="2378312"/>
              <a:ext cx="792088" cy="33060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V="1">
              <a:off x="5431496" y="1124744"/>
              <a:ext cx="432048" cy="79208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3094136" y="1131624"/>
              <a:ext cx="613768" cy="78520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2195736" y="2090992"/>
              <a:ext cx="898400" cy="49224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3180984" y="4941168"/>
              <a:ext cx="526920" cy="57606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V="1">
              <a:off x="2456304" y="4329100"/>
              <a:ext cx="637832" cy="39604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5979584" y="4142812"/>
              <a:ext cx="968680" cy="51032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5431496" y="4875464"/>
              <a:ext cx="490068" cy="73206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grpSp>
      <p:sp>
        <p:nvSpPr>
          <p:cNvPr id="10" name="Text Placeholder 9"/>
          <p:cNvSpPr>
            <a:spLocks noGrp="1"/>
          </p:cNvSpPr>
          <p:nvPr>
            <p:ph type="body" sz="quarter" idx="10" hasCustomPrompt="1"/>
          </p:nvPr>
        </p:nvSpPr>
        <p:spPr>
          <a:xfrm>
            <a:off x="0" y="2105794"/>
            <a:ext cx="9144000" cy="576063"/>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268185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95936" y="2253238"/>
            <a:ext cx="5148064" cy="473576"/>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995936" y="2726814"/>
            <a:ext cx="5148064"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8" name="Group 7"/>
          <p:cNvGrpSpPr/>
          <p:nvPr userDrawn="1"/>
        </p:nvGrpSpPr>
        <p:grpSpPr>
          <a:xfrm>
            <a:off x="941932" y="1244876"/>
            <a:ext cx="2693964" cy="2636602"/>
            <a:chOff x="1619672" y="548680"/>
            <a:chExt cx="5904656" cy="5778928"/>
          </a:xfrm>
        </p:grpSpPr>
        <p:sp>
          <p:nvSpPr>
            <p:cNvPr id="9" name="Oval 8"/>
            <p:cNvSpPr/>
            <p:nvPr userDrawn="1"/>
          </p:nvSpPr>
          <p:spPr>
            <a:xfrm>
              <a:off x="2411760" y="1268760"/>
              <a:ext cx="4320480" cy="4320480"/>
            </a:xfrm>
            <a:prstGeom prst="ellipse">
              <a:avLst/>
            </a:prstGeom>
            <a:noFill/>
            <a:ln w="190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2" name="Oval 11"/>
            <p:cNvSpPr/>
            <p:nvPr userDrawn="1"/>
          </p:nvSpPr>
          <p:spPr>
            <a:xfrm>
              <a:off x="2483768" y="1340768"/>
              <a:ext cx="4176464" cy="4176464"/>
            </a:xfrm>
            <a:prstGeom prst="ellipse">
              <a:avLst/>
            </a:prstGeom>
            <a:blipFill>
              <a:blip r:embed="rId3"/>
              <a:stretch>
                <a:fillRect/>
              </a:stretch>
            </a:blipFill>
            <a:ln w="190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3" name="Straight Connector 12"/>
            <p:cNvCxnSpPr/>
            <p:nvPr userDrawn="1"/>
          </p:nvCxnSpPr>
          <p:spPr>
            <a:xfrm>
              <a:off x="4572000" y="548680"/>
              <a:ext cx="0" cy="72008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4572000" y="5607528"/>
              <a:ext cx="0" cy="72008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732240" y="3429000"/>
              <a:ext cx="792088"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619672" y="3429000"/>
              <a:ext cx="792088"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156176" y="2378312"/>
              <a:ext cx="792088" cy="33060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V="1">
              <a:off x="5431496" y="1124744"/>
              <a:ext cx="432048" cy="79208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3094136" y="1131624"/>
              <a:ext cx="613768" cy="78520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2195736" y="2090992"/>
              <a:ext cx="898400" cy="49224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flipV="1">
              <a:off x="3180984" y="4941168"/>
              <a:ext cx="526920" cy="57606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V="1">
              <a:off x="2456304" y="4329100"/>
              <a:ext cx="637832" cy="39604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5979584" y="4142812"/>
              <a:ext cx="968680" cy="51032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5431496" y="4875464"/>
              <a:ext cx="490068" cy="73206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827544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67544"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310652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062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703817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91680" y="123478"/>
            <a:ext cx="7452320"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691680" y="699542"/>
            <a:ext cx="745232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298141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2700934" y="322499"/>
            <a:ext cx="1583034" cy="1385155"/>
          </a:xfrm>
          <a:prstGeom prst="rect">
            <a:avLst/>
          </a:prstGeom>
          <a:solidFill>
            <a:schemeClr val="bg1">
              <a:lumMod val="95000"/>
            </a:schemeClr>
          </a:solidFill>
          <a:ln w="1905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1" hasCustomPrompt="1"/>
          </p:nvPr>
        </p:nvSpPr>
        <p:spPr>
          <a:xfrm>
            <a:off x="2700934" y="1898609"/>
            <a:ext cx="1583034" cy="1385155"/>
          </a:xfrm>
          <a:prstGeom prst="rect">
            <a:avLst/>
          </a:prstGeom>
          <a:solidFill>
            <a:schemeClr val="bg1">
              <a:lumMod val="95000"/>
            </a:schemeClr>
          </a:solidFill>
          <a:ln w="1905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700934" y="3474719"/>
            <a:ext cx="1583034" cy="1385155"/>
          </a:xfrm>
          <a:prstGeom prst="rect">
            <a:avLst/>
          </a:prstGeom>
          <a:solidFill>
            <a:schemeClr val="bg1">
              <a:lumMod val="95000"/>
            </a:schemeClr>
          </a:solidFill>
          <a:ln w="1905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965846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3" r:id="rId3"/>
    <p:sldLayoutId id="2147483660" r:id="rId4"/>
    <p:sldLayoutId id="2147483661" r:id="rId5"/>
    <p:sldLayoutId id="2147483662" r:id="rId6"/>
    <p:sldLayoutId id="2147483664" r:id="rId7"/>
    <p:sldLayoutId id="2147483655" r:id="rId8"/>
    <p:sldLayoutId id="2147483665" r:id="rId9"/>
    <p:sldLayoutId id="2147483666" r:id="rId10"/>
    <p:sldLayoutId id="2147483667" r:id="rId11"/>
    <p:sldLayoutId id="2147483668" r:id="rId12"/>
    <p:sldLayoutId id="2147483669" r:id="rId13"/>
    <p:sldLayoutId id="2147483673" r:id="rId14"/>
    <p:sldLayoutId id="2147483672" r:id="rId15"/>
    <p:sldLayoutId id="2147483671" r:id="rId16"/>
    <p:sldLayoutId id="2147483656" r:id="rId17"/>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187" y="2449869"/>
            <a:ext cx="9144000" cy="576063"/>
          </a:xfrm>
        </p:spPr>
        <p:txBody>
          <a:bodyPr/>
          <a:lstStyle/>
          <a:p>
            <a:r>
              <a:rPr lang="en-US" altLang="ko-KR" u="sng" dirty="0">
                <a:solidFill>
                  <a:schemeClr val="tx1">
                    <a:lumMod val="75000"/>
                    <a:lumOff val="25000"/>
                  </a:schemeClr>
                </a:solidFill>
                <a:latin typeface="Arial Rounded MT Bold" panose="020F0704030504030204" pitchFamily="34" charset="0"/>
              </a:rPr>
              <a:t>Welcome</a:t>
            </a:r>
            <a:endParaRPr lang="ko-KR" altLang="en-US" u="sng" dirty="0">
              <a:solidFill>
                <a:schemeClr val="tx1">
                  <a:lumMod val="75000"/>
                  <a:lumOff val="25000"/>
                </a:schemeClr>
              </a:solidFill>
              <a:latin typeface="Arial Rounded MT Bold" panose="020F0704030504030204" pitchFamily="34" charset="0"/>
            </a:endParaRPr>
          </a:p>
        </p:txBody>
      </p:sp>
      <p:grpSp>
        <p:nvGrpSpPr>
          <p:cNvPr id="5" name="Group 4"/>
          <p:cNvGrpSpPr/>
          <p:nvPr/>
        </p:nvGrpSpPr>
        <p:grpSpPr>
          <a:xfrm rot="16200000">
            <a:off x="4305188" y="1732016"/>
            <a:ext cx="606182" cy="606182"/>
            <a:chOff x="7740552" y="3628849"/>
            <a:chExt cx="1800000" cy="1800000"/>
          </a:xfrm>
          <a:solidFill>
            <a:schemeClr val="tx1">
              <a:lumMod val="75000"/>
              <a:lumOff val="25000"/>
            </a:schemeClr>
          </a:solidFill>
        </p:grpSpPr>
        <p:sp>
          <p:nvSpPr>
            <p:cNvPr id="6" name="Rectangle 5"/>
            <p:cNvSpPr/>
            <p:nvPr/>
          </p:nvSpPr>
          <p:spPr>
            <a:xfrm>
              <a:off x="7740552" y="3628849"/>
              <a:ext cx="216000" cy="180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Rectangle 6"/>
            <p:cNvSpPr/>
            <p:nvPr/>
          </p:nvSpPr>
          <p:spPr>
            <a:xfrm rot="5400000">
              <a:off x="8542684" y="4618860"/>
              <a:ext cx="216000" cy="14028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Rectangle 7"/>
            <p:cNvSpPr/>
            <p:nvPr/>
          </p:nvSpPr>
          <p:spPr>
            <a:xfrm rot="5400000">
              <a:off x="8542684" y="3035407"/>
              <a:ext cx="216000" cy="14028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Rectangle 8"/>
            <p:cNvSpPr/>
            <p:nvPr/>
          </p:nvSpPr>
          <p:spPr>
            <a:xfrm rot="5400000">
              <a:off x="8636896" y="3732921"/>
              <a:ext cx="216000" cy="15913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Rectangle 9"/>
            <p:cNvSpPr/>
            <p:nvPr/>
          </p:nvSpPr>
          <p:spPr>
            <a:xfrm>
              <a:off x="9324552" y="3628849"/>
              <a:ext cx="216000" cy="6118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 name="Rectangle 10"/>
            <p:cNvSpPr/>
            <p:nvPr/>
          </p:nvSpPr>
          <p:spPr>
            <a:xfrm>
              <a:off x="9324552" y="4816437"/>
              <a:ext cx="216000" cy="6118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Rectangle 11"/>
            <p:cNvSpPr/>
            <p:nvPr/>
          </p:nvSpPr>
          <p:spPr>
            <a:xfrm rot="5400000">
              <a:off x="8751744" y="3559910"/>
              <a:ext cx="216000" cy="11456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rot="5400000">
              <a:off x="8751748" y="4351635"/>
              <a:ext cx="216000" cy="11456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Tree>
    <p:extLst>
      <p:ext uri="{BB962C8B-B14F-4D97-AF65-F5344CB8AC3E}">
        <p14:creationId xmlns:p14="http://schemas.microsoft.com/office/powerpoint/2010/main" val="61455909"/>
      </p:ext>
    </p:extLst>
  </p:cSld>
  <p:clrMapOvr>
    <a:masterClrMapping/>
  </p:clrMapOvr>
  <mc:AlternateContent xmlns:mc="http://schemas.openxmlformats.org/markup-compatibility/2006">
    <mc:Choice xmlns:p14="http://schemas.microsoft.com/office/powerpoint/2010/main" Requires="p14">
      <p:transition spd="slow">
        <p14:honeycomb/>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2310140"/>
            <a:ext cx="4522424" cy="523220"/>
          </a:xfrm>
          <a:prstGeom prst="rect">
            <a:avLst/>
          </a:prstGeom>
          <a:noFill/>
        </p:spPr>
        <p:txBody>
          <a:bodyPr wrap="square">
            <a:spAutoFit/>
          </a:bodyPr>
          <a:lstStyle/>
          <a:p>
            <a:pPr lvl="0" algn="ctr"/>
            <a:r>
              <a:rPr lang="en-US" altLang="ko-KR" sz="2800" b="1" u="sng" dirty="0">
                <a:solidFill>
                  <a:schemeClr val="accent2">
                    <a:lumMod val="75000"/>
                  </a:schemeClr>
                </a:solidFill>
                <a:latin typeface="Arial Rounded MT Bold" panose="020F0704030504030204" pitchFamily="34" charset="0"/>
              </a:rPr>
              <a:t>PROJECT</a:t>
            </a:r>
            <a:r>
              <a:rPr lang="en-US" altLang="ko-KR" sz="2800" b="1" u="sng" dirty="0">
                <a:solidFill>
                  <a:schemeClr val="tx1">
                    <a:lumMod val="75000"/>
                    <a:lumOff val="25000"/>
                  </a:schemeClr>
                </a:solidFill>
                <a:latin typeface="Arial Rounded MT Bold" panose="020F0704030504030204" pitchFamily="34" charset="0"/>
              </a:rPr>
              <a:t> SCHEDULING</a:t>
            </a:r>
          </a:p>
        </p:txBody>
      </p:sp>
    </p:spTree>
    <p:extLst>
      <p:ext uri="{BB962C8B-B14F-4D97-AF65-F5344CB8AC3E}">
        <p14:creationId xmlns:p14="http://schemas.microsoft.com/office/powerpoint/2010/main" val="3544948851"/>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267494"/>
            <a:ext cx="4522424" cy="523220"/>
          </a:xfrm>
          <a:prstGeom prst="rect">
            <a:avLst/>
          </a:prstGeom>
          <a:noFill/>
        </p:spPr>
        <p:txBody>
          <a:bodyPr wrap="square">
            <a:spAutoFit/>
          </a:bodyPr>
          <a:lstStyle/>
          <a:p>
            <a:pPr lvl="0" algn="ctr"/>
            <a:r>
              <a:rPr lang="en-US" altLang="ko-KR" sz="2800" b="1" u="sng" dirty="0">
                <a:solidFill>
                  <a:schemeClr val="accent2">
                    <a:lumMod val="75000"/>
                  </a:schemeClr>
                </a:solidFill>
                <a:latin typeface="Arial Rounded MT Bold" panose="020F0704030504030204" pitchFamily="34" charset="0"/>
              </a:rPr>
              <a:t>PROJECT</a:t>
            </a:r>
            <a:r>
              <a:rPr lang="en-US" altLang="ko-KR" sz="2800" b="1" u="sng" dirty="0">
                <a:solidFill>
                  <a:schemeClr val="tx1">
                    <a:lumMod val="75000"/>
                    <a:lumOff val="25000"/>
                  </a:schemeClr>
                </a:solidFill>
                <a:latin typeface="Arial Rounded MT Bold" panose="020F0704030504030204" pitchFamily="34" charset="0"/>
              </a:rPr>
              <a:t> SCHEDULING</a:t>
            </a:r>
          </a:p>
        </p:txBody>
      </p:sp>
      <p:pic>
        <p:nvPicPr>
          <p:cNvPr id="5" name="Picture 4">
            <a:extLst>
              <a:ext uri="{FF2B5EF4-FFF2-40B4-BE49-F238E27FC236}">
                <a16:creationId xmlns:a16="http://schemas.microsoft.com/office/drawing/2014/main" id="{CE612584-27BF-4E41-8CBA-EF54015E2F1E}"/>
              </a:ext>
            </a:extLst>
          </p:cNvPr>
          <p:cNvPicPr>
            <a:picLocks noChangeAspect="1"/>
          </p:cNvPicPr>
          <p:nvPr/>
        </p:nvPicPr>
        <p:blipFill>
          <a:blip r:embed="rId2"/>
          <a:stretch>
            <a:fillRect/>
          </a:stretch>
        </p:blipFill>
        <p:spPr>
          <a:xfrm>
            <a:off x="179512" y="894192"/>
            <a:ext cx="8784976" cy="4249308"/>
          </a:xfrm>
          <a:prstGeom prst="rect">
            <a:avLst/>
          </a:prstGeom>
        </p:spPr>
      </p:pic>
    </p:spTree>
    <p:extLst>
      <p:ext uri="{BB962C8B-B14F-4D97-AF65-F5344CB8AC3E}">
        <p14:creationId xmlns:p14="http://schemas.microsoft.com/office/powerpoint/2010/main" val="1250952609"/>
      </p:ext>
    </p:extLst>
  </p:cSld>
  <p:clrMapOvr>
    <a:masterClrMapping/>
  </p:clrMapOvr>
  <p:transition spd="med">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267494"/>
            <a:ext cx="4522424" cy="523220"/>
          </a:xfrm>
          <a:prstGeom prst="rect">
            <a:avLst/>
          </a:prstGeom>
          <a:noFill/>
        </p:spPr>
        <p:txBody>
          <a:bodyPr wrap="square">
            <a:spAutoFit/>
          </a:bodyPr>
          <a:lstStyle/>
          <a:p>
            <a:pPr lvl="0" algn="ctr"/>
            <a:r>
              <a:rPr lang="en-US" altLang="ko-KR" sz="2800" b="1" u="sng" dirty="0">
                <a:solidFill>
                  <a:schemeClr val="accent2">
                    <a:lumMod val="75000"/>
                  </a:schemeClr>
                </a:solidFill>
                <a:latin typeface="Arial Rounded MT Bold" panose="020F0704030504030204" pitchFamily="34" charset="0"/>
              </a:rPr>
              <a:t>PROJECT</a:t>
            </a:r>
            <a:r>
              <a:rPr lang="en-US" altLang="ko-KR" sz="2800" b="1" u="sng" dirty="0">
                <a:solidFill>
                  <a:schemeClr val="tx1">
                    <a:lumMod val="75000"/>
                    <a:lumOff val="25000"/>
                  </a:schemeClr>
                </a:solidFill>
                <a:latin typeface="Arial Rounded MT Bold" panose="020F0704030504030204" pitchFamily="34" charset="0"/>
              </a:rPr>
              <a:t> SCHEDULING</a:t>
            </a:r>
          </a:p>
        </p:txBody>
      </p:sp>
      <p:pic>
        <p:nvPicPr>
          <p:cNvPr id="5" name="Picture 4">
            <a:extLst>
              <a:ext uri="{FF2B5EF4-FFF2-40B4-BE49-F238E27FC236}">
                <a16:creationId xmlns:a16="http://schemas.microsoft.com/office/drawing/2014/main" id="{D39484C4-6B13-47DA-85C5-9711C7F46348}"/>
              </a:ext>
            </a:extLst>
          </p:cNvPr>
          <p:cNvPicPr>
            <a:picLocks noChangeAspect="1"/>
          </p:cNvPicPr>
          <p:nvPr/>
        </p:nvPicPr>
        <p:blipFill>
          <a:blip r:embed="rId2"/>
          <a:stretch>
            <a:fillRect/>
          </a:stretch>
        </p:blipFill>
        <p:spPr>
          <a:xfrm>
            <a:off x="287524" y="1563638"/>
            <a:ext cx="8568952" cy="2778801"/>
          </a:xfrm>
          <a:prstGeom prst="rect">
            <a:avLst/>
          </a:prstGeom>
        </p:spPr>
      </p:pic>
    </p:spTree>
    <p:extLst>
      <p:ext uri="{BB962C8B-B14F-4D97-AF65-F5344CB8AC3E}">
        <p14:creationId xmlns:p14="http://schemas.microsoft.com/office/powerpoint/2010/main" val="1155673961"/>
      </p:ext>
    </p:extLst>
  </p:cSld>
  <p:clrMapOvr>
    <a:masterClrMapping/>
  </p:clrMapOvr>
  <p:transition spd="med">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267494"/>
            <a:ext cx="4522424" cy="523220"/>
          </a:xfrm>
          <a:prstGeom prst="rect">
            <a:avLst/>
          </a:prstGeom>
          <a:noFill/>
        </p:spPr>
        <p:txBody>
          <a:bodyPr wrap="square">
            <a:spAutoFit/>
          </a:bodyPr>
          <a:lstStyle/>
          <a:p>
            <a:pPr lvl="0" algn="ctr"/>
            <a:r>
              <a:rPr lang="en-US" altLang="ko-KR" sz="2800" b="1" u="sng" dirty="0">
                <a:solidFill>
                  <a:schemeClr val="accent2">
                    <a:lumMod val="75000"/>
                  </a:schemeClr>
                </a:solidFill>
                <a:latin typeface="Arial Rounded MT Bold" panose="020F0704030504030204" pitchFamily="34" charset="0"/>
              </a:rPr>
              <a:t>PROJECT</a:t>
            </a:r>
            <a:r>
              <a:rPr lang="en-US" altLang="ko-KR" sz="2800" b="1" u="sng" dirty="0">
                <a:solidFill>
                  <a:schemeClr val="tx1">
                    <a:lumMod val="75000"/>
                    <a:lumOff val="25000"/>
                  </a:schemeClr>
                </a:solidFill>
                <a:latin typeface="Arial Rounded MT Bold" panose="020F0704030504030204" pitchFamily="34" charset="0"/>
              </a:rPr>
              <a:t> SCHEDULING</a:t>
            </a:r>
          </a:p>
        </p:txBody>
      </p:sp>
      <p:pic>
        <p:nvPicPr>
          <p:cNvPr id="4" name="Picture 3">
            <a:extLst>
              <a:ext uri="{FF2B5EF4-FFF2-40B4-BE49-F238E27FC236}">
                <a16:creationId xmlns:a16="http://schemas.microsoft.com/office/drawing/2014/main" id="{62264ED0-4EB9-47A6-AE26-50F217DA0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987574"/>
            <a:ext cx="8712968" cy="3962400"/>
          </a:xfrm>
          <a:prstGeom prst="rect">
            <a:avLst/>
          </a:prstGeom>
        </p:spPr>
      </p:pic>
    </p:spTree>
    <p:extLst>
      <p:ext uri="{BB962C8B-B14F-4D97-AF65-F5344CB8AC3E}">
        <p14:creationId xmlns:p14="http://schemas.microsoft.com/office/powerpoint/2010/main" val="1929780114"/>
      </p:ext>
    </p:extLst>
  </p:cSld>
  <p:clrMapOvr>
    <a:masterClrMapping/>
  </p:clrMapOvr>
  <p:transition spd="med">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267494"/>
            <a:ext cx="4522424" cy="523220"/>
          </a:xfrm>
          <a:prstGeom prst="rect">
            <a:avLst/>
          </a:prstGeom>
          <a:noFill/>
        </p:spPr>
        <p:txBody>
          <a:bodyPr wrap="square">
            <a:spAutoFit/>
          </a:bodyPr>
          <a:lstStyle/>
          <a:p>
            <a:pPr lvl="0" algn="ctr"/>
            <a:r>
              <a:rPr lang="en-US" altLang="ko-KR" sz="2800" b="1" u="sng" dirty="0">
                <a:solidFill>
                  <a:schemeClr val="accent2">
                    <a:lumMod val="75000"/>
                  </a:schemeClr>
                </a:solidFill>
                <a:latin typeface="Arial Rounded MT Bold" panose="020F0704030504030204" pitchFamily="34" charset="0"/>
              </a:rPr>
              <a:t>PROJECT</a:t>
            </a:r>
            <a:r>
              <a:rPr lang="en-US" altLang="ko-KR" sz="2800" b="1" u="sng" dirty="0">
                <a:solidFill>
                  <a:schemeClr val="tx1">
                    <a:lumMod val="75000"/>
                    <a:lumOff val="25000"/>
                  </a:schemeClr>
                </a:solidFill>
                <a:latin typeface="Arial Rounded MT Bold" panose="020F0704030504030204" pitchFamily="34" charset="0"/>
              </a:rPr>
              <a:t> SCHEDULING</a:t>
            </a:r>
          </a:p>
        </p:txBody>
      </p:sp>
      <p:pic>
        <p:nvPicPr>
          <p:cNvPr id="3" name="Picture 2">
            <a:extLst>
              <a:ext uri="{FF2B5EF4-FFF2-40B4-BE49-F238E27FC236}">
                <a16:creationId xmlns:a16="http://schemas.microsoft.com/office/drawing/2014/main" id="{6DFADBCE-E0E0-4B0C-BF27-14CC369BD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131590"/>
            <a:ext cx="8496944" cy="3678422"/>
          </a:xfrm>
          <a:prstGeom prst="rect">
            <a:avLst/>
          </a:prstGeom>
        </p:spPr>
      </p:pic>
    </p:spTree>
    <p:extLst>
      <p:ext uri="{BB962C8B-B14F-4D97-AF65-F5344CB8AC3E}">
        <p14:creationId xmlns:p14="http://schemas.microsoft.com/office/powerpoint/2010/main" val="3256624092"/>
      </p:ext>
    </p:extLst>
  </p:cSld>
  <p:clrMapOvr>
    <a:masterClrMapping/>
  </p:clrMapOvr>
  <p:transition spd="med">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267494"/>
            <a:ext cx="4522424" cy="523220"/>
          </a:xfrm>
          <a:prstGeom prst="rect">
            <a:avLst/>
          </a:prstGeom>
          <a:noFill/>
        </p:spPr>
        <p:txBody>
          <a:bodyPr wrap="square">
            <a:spAutoFit/>
          </a:bodyPr>
          <a:lstStyle/>
          <a:p>
            <a:pPr lvl="0" algn="ctr"/>
            <a:r>
              <a:rPr lang="en-US" altLang="ko-KR" sz="2800" b="1" u="sng" dirty="0">
                <a:solidFill>
                  <a:schemeClr val="accent2">
                    <a:lumMod val="75000"/>
                  </a:schemeClr>
                </a:solidFill>
                <a:latin typeface="Arial Rounded MT Bold" panose="020F0704030504030204" pitchFamily="34" charset="0"/>
              </a:rPr>
              <a:t>PROJECT</a:t>
            </a:r>
            <a:r>
              <a:rPr lang="en-US" altLang="ko-KR" sz="2800" b="1" u="sng" dirty="0">
                <a:solidFill>
                  <a:schemeClr val="tx1">
                    <a:lumMod val="75000"/>
                    <a:lumOff val="25000"/>
                  </a:schemeClr>
                </a:solidFill>
                <a:latin typeface="Arial Rounded MT Bold" panose="020F0704030504030204" pitchFamily="34" charset="0"/>
              </a:rPr>
              <a:t> SCHEDULING</a:t>
            </a:r>
          </a:p>
        </p:txBody>
      </p:sp>
      <p:pic>
        <p:nvPicPr>
          <p:cNvPr id="4" name="Picture 3">
            <a:extLst>
              <a:ext uri="{FF2B5EF4-FFF2-40B4-BE49-F238E27FC236}">
                <a16:creationId xmlns:a16="http://schemas.microsoft.com/office/drawing/2014/main" id="{3AA0CEC0-5764-442C-9528-CDE4892F7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059582"/>
            <a:ext cx="8568952" cy="3894023"/>
          </a:xfrm>
          <a:prstGeom prst="rect">
            <a:avLst/>
          </a:prstGeom>
        </p:spPr>
      </p:pic>
    </p:spTree>
    <p:extLst>
      <p:ext uri="{BB962C8B-B14F-4D97-AF65-F5344CB8AC3E}">
        <p14:creationId xmlns:p14="http://schemas.microsoft.com/office/powerpoint/2010/main" val="2516187604"/>
      </p:ext>
    </p:extLst>
  </p:cSld>
  <p:clrMapOvr>
    <a:masterClrMapping/>
  </p:clrMapOvr>
  <p:transition spd="med">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267494"/>
            <a:ext cx="4522424" cy="523220"/>
          </a:xfrm>
          <a:prstGeom prst="rect">
            <a:avLst/>
          </a:prstGeom>
          <a:noFill/>
        </p:spPr>
        <p:txBody>
          <a:bodyPr wrap="square">
            <a:spAutoFit/>
          </a:bodyPr>
          <a:lstStyle/>
          <a:p>
            <a:pPr lvl="0" algn="ctr"/>
            <a:r>
              <a:rPr lang="en-US" altLang="ko-KR" sz="2800" b="1" u="sng" dirty="0">
                <a:solidFill>
                  <a:schemeClr val="accent2">
                    <a:lumMod val="75000"/>
                  </a:schemeClr>
                </a:solidFill>
                <a:latin typeface="Arial Rounded MT Bold" panose="020F0704030504030204" pitchFamily="34" charset="0"/>
              </a:rPr>
              <a:t>PROJECT</a:t>
            </a:r>
            <a:r>
              <a:rPr lang="en-US" altLang="ko-KR" sz="2800" b="1" u="sng" dirty="0">
                <a:solidFill>
                  <a:schemeClr val="tx1">
                    <a:lumMod val="75000"/>
                    <a:lumOff val="25000"/>
                  </a:schemeClr>
                </a:solidFill>
                <a:latin typeface="Arial Rounded MT Bold" panose="020F0704030504030204" pitchFamily="34" charset="0"/>
              </a:rPr>
              <a:t> SCHEDULING</a:t>
            </a:r>
          </a:p>
        </p:txBody>
      </p:sp>
      <p:pic>
        <p:nvPicPr>
          <p:cNvPr id="3" name="Picture 2">
            <a:extLst>
              <a:ext uri="{FF2B5EF4-FFF2-40B4-BE49-F238E27FC236}">
                <a16:creationId xmlns:a16="http://schemas.microsoft.com/office/drawing/2014/main" id="{484E49F0-E899-49C3-BD0F-DE6EDD005E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923321"/>
            <a:ext cx="8424936" cy="3952685"/>
          </a:xfrm>
          <a:prstGeom prst="rect">
            <a:avLst/>
          </a:prstGeom>
        </p:spPr>
      </p:pic>
    </p:spTree>
    <p:extLst>
      <p:ext uri="{BB962C8B-B14F-4D97-AF65-F5344CB8AC3E}">
        <p14:creationId xmlns:p14="http://schemas.microsoft.com/office/powerpoint/2010/main" val="3459840175"/>
      </p:ext>
    </p:extLst>
  </p:cSld>
  <p:clrMapOvr>
    <a:masterClrMapping/>
  </p:clrMapOvr>
  <p:transition spd="med">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267494"/>
            <a:ext cx="4522424" cy="523220"/>
          </a:xfrm>
          <a:prstGeom prst="rect">
            <a:avLst/>
          </a:prstGeom>
          <a:noFill/>
        </p:spPr>
        <p:txBody>
          <a:bodyPr wrap="square">
            <a:spAutoFit/>
          </a:bodyPr>
          <a:lstStyle/>
          <a:p>
            <a:pPr lvl="0" algn="ctr"/>
            <a:r>
              <a:rPr lang="en-US" altLang="ko-KR" sz="2800" b="1" u="sng" dirty="0">
                <a:solidFill>
                  <a:schemeClr val="accent2">
                    <a:lumMod val="75000"/>
                  </a:schemeClr>
                </a:solidFill>
                <a:latin typeface="Arial Rounded MT Bold" panose="020F0704030504030204" pitchFamily="34" charset="0"/>
              </a:rPr>
              <a:t>PROJECT</a:t>
            </a:r>
            <a:r>
              <a:rPr lang="en-US" altLang="ko-KR" sz="2800" b="1" u="sng" dirty="0">
                <a:solidFill>
                  <a:schemeClr val="tx1">
                    <a:lumMod val="75000"/>
                    <a:lumOff val="25000"/>
                  </a:schemeClr>
                </a:solidFill>
                <a:latin typeface="Arial Rounded MT Bold" panose="020F0704030504030204" pitchFamily="34" charset="0"/>
              </a:rPr>
              <a:t> SCHEDULING</a:t>
            </a:r>
          </a:p>
        </p:txBody>
      </p:sp>
      <p:graphicFrame>
        <p:nvGraphicFramePr>
          <p:cNvPr id="4" name="Chart 3">
            <a:extLst>
              <a:ext uri="{FF2B5EF4-FFF2-40B4-BE49-F238E27FC236}">
                <a16:creationId xmlns:a16="http://schemas.microsoft.com/office/drawing/2014/main" id="{5A3234A0-B064-4E56-91C1-1FF1E6E0B3D8}"/>
              </a:ext>
            </a:extLst>
          </p:cNvPr>
          <p:cNvGraphicFramePr/>
          <p:nvPr>
            <p:extLst>
              <p:ext uri="{D42A27DB-BD31-4B8C-83A1-F6EECF244321}">
                <p14:modId xmlns:p14="http://schemas.microsoft.com/office/powerpoint/2010/main" val="2067064324"/>
              </p:ext>
            </p:extLst>
          </p:nvPr>
        </p:nvGraphicFramePr>
        <p:xfrm>
          <a:off x="395536" y="915566"/>
          <a:ext cx="8424936" cy="403987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0046916"/>
      </p:ext>
    </p:extLst>
  </p:cSld>
  <p:clrMapOvr>
    <a:masterClrMapping/>
  </p:clrMapOvr>
  <p:transition spd="med">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267494"/>
            <a:ext cx="4522424" cy="523220"/>
          </a:xfrm>
          <a:prstGeom prst="rect">
            <a:avLst/>
          </a:prstGeom>
          <a:noFill/>
        </p:spPr>
        <p:txBody>
          <a:bodyPr wrap="square">
            <a:spAutoFit/>
          </a:bodyPr>
          <a:lstStyle/>
          <a:p>
            <a:pPr lvl="0" algn="ctr"/>
            <a:r>
              <a:rPr lang="en-US" altLang="ko-KR" sz="2800" b="1" u="sng" dirty="0">
                <a:solidFill>
                  <a:schemeClr val="accent2">
                    <a:lumMod val="75000"/>
                  </a:schemeClr>
                </a:solidFill>
                <a:latin typeface="Arial Rounded MT Bold" panose="020F0704030504030204" pitchFamily="34" charset="0"/>
              </a:rPr>
              <a:t>PROJECT</a:t>
            </a:r>
            <a:r>
              <a:rPr lang="en-US" altLang="ko-KR" sz="2800" b="1" u="sng" dirty="0">
                <a:solidFill>
                  <a:schemeClr val="tx1">
                    <a:lumMod val="75000"/>
                    <a:lumOff val="25000"/>
                  </a:schemeClr>
                </a:solidFill>
                <a:latin typeface="Arial Rounded MT Bold" panose="020F0704030504030204" pitchFamily="34" charset="0"/>
              </a:rPr>
              <a:t> SCHEDULING</a:t>
            </a:r>
          </a:p>
        </p:txBody>
      </p:sp>
      <p:pic>
        <p:nvPicPr>
          <p:cNvPr id="6" name="Picture 5">
            <a:extLst>
              <a:ext uri="{FF2B5EF4-FFF2-40B4-BE49-F238E27FC236}">
                <a16:creationId xmlns:a16="http://schemas.microsoft.com/office/drawing/2014/main" id="{5915D52C-7E1C-46A1-84EF-D29999F7C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954162"/>
            <a:ext cx="8892480" cy="4183471"/>
          </a:xfrm>
          <a:prstGeom prst="rect">
            <a:avLst/>
          </a:prstGeom>
        </p:spPr>
      </p:pic>
    </p:spTree>
    <p:extLst>
      <p:ext uri="{BB962C8B-B14F-4D97-AF65-F5344CB8AC3E}">
        <p14:creationId xmlns:p14="http://schemas.microsoft.com/office/powerpoint/2010/main" val="2241067974"/>
      </p:ext>
    </p:extLst>
  </p:cSld>
  <p:clrMapOvr>
    <a:masterClrMapping/>
  </p:clrMapOvr>
  <p:transition spd="med">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195736" y="411510"/>
            <a:ext cx="4522424" cy="523220"/>
          </a:xfrm>
          <a:prstGeom prst="rect">
            <a:avLst/>
          </a:prstGeom>
          <a:noFill/>
        </p:spPr>
        <p:txBody>
          <a:bodyPr wrap="square">
            <a:spAutoFit/>
          </a:bodyPr>
          <a:lstStyle/>
          <a:p>
            <a:pPr lvl="0" algn="ctr"/>
            <a:r>
              <a:rPr lang="en-US" altLang="ko-KR" sz="2800" b="1" u="sng" dirty="0">
                <a:solidFill>
                  <a:schemeClr val="tx1">
                    <a:lumMod val="75000"/>
                    <a:lumOff val="25000"/>
                  </a:schemeClr>
                </a:solidFill>
                <a:latin typeface="Arial Rounded MT Bold" panose="020F0704030504030204" pitchFamily="34" charset="0"/>
              </a:rPr>
              <a:t>USER </a:t>
            </a:r>
            <a:r>
              <a:rPr lang="en-US" altLang="ko-KR" sz="2800" b="1" u="sng" dirty="0">
                <a:solidFill>
                  <a:schemeClr val="accent2">
                    <a:lumMod val="75000"/>
                  </a:schemeClr>
                </a:solidFill>
                <a:latin typeface="Arial Rounded MT Bold" panose="020F0704030504030204" pitchFamily="34" charset="0"/>
              </a:rPr>
              <a:t>REQUIREMENTS</a:t>
            </a:r>
          </a:p>
        </p:txBody>
      </p:sp>
      <p:sp>
        <p:nvSpPr>
          <p:cNvPr id="3" name="TextBox 2">
            <a:extLst>
              <a:ext uri="{FF2B5EF4-FFF2-40B4-BE49-F238E27FC236}">
                <a16:creationId xmlns:a16="http://schemas.microsoft.com/office/drawing/2014/main" id="{863B3D06-5490-431B-95E5-B11E88E2D1A7}"/>
              </a:ext>
            </a:extLst>
          </p:cNvPr>
          <p:cNvSpPr txBox="1"/>
          <p:nvPr/>
        </p:nvSpPr>
        <p:spPr>
          <a:xfrm>
            <a:off x="0" y="1203598"/>
            <a:ext cx="9144000" cy="2862322"/>
          </a:xfrm>
          <a:prstGeom prst="rect">
            <a:avLst/>
          </a:prstGeom>
          <a:noFill/>
        </p:spPr>
        <p:txBody>
          <a:bodyPr wrap="square" rtlCol="0">
            <a:spAutoFit/>
          </a:bodyPr>
          <a:lstStyle/>
          <a:p>
            <a:pPr>
              <a:lnSpc>
                <a:spcPct val="150000"/>
              </a:lnSpc>
            </a:pPr>
            <a:r>
              <a:rPr lang="en-US" dirty="0">
                <a:solidFill>
                  <a:srgbClr val="000000"/>
                </a:solidFill>
                <a:effectLst/>
                <a:latin typeface="Calibri" panose="020F0502020204030204" pitchFamily="34" charset="0"/>
                <a:ea typeface="Times" panose="02020603050405020304" pitchFamily="18" charset="0"/>
                <a:cs typeface="Calibri" panose="020F0502020204030204" pitchFamily="34" charset="0"/>
              </a:rPr>
              <a:t>To collect the user requirements, we had to interact with the MIST student officers of different </a:t>
            </a:r>
          </a:p>
          <a:p>
            <a:pPr>
              <a:lnSpc>
                <a:spcPct val="150000"/>
              </a:lnSpc>
            </a:pPr>
            <a:r>
              <a:rPr lang="en-US" dirty="0">
                <a:solidFill>
                  <a:srgbClr val="000000"/>
                </a:solidFill>
                <a:effectLst/>
                <a:latin typeface="Calibri" panose="020F0502020204030204" pitchFamily="34" charset="0"/>
                <a:ea typeface="Times" panose="02020603050405020304" pitchFamily="18" charset="0"/>
                <a:cs typeface="Calibri" panose="020F0502020204030204" pitchFamily="34" charset="0"/>
              </a:rPr>
              <a:t>departments staying in Dhaka Mess. After interaction with the officers we have identified and </a:t>
            </a:r>
          </a:p>
          <a:p>
            <a:pPr>
              <a:lnSpc>
                <a:spcPct val="150000"/>
              </a:lnSpc>
            </a:pPr>
            <a:r>
              <a:rPr lang="en-US" dirty="0">
                <a:solidFill>
                  <a:srgbClr val="000000"/>
                </a:solidFill>
                <a:effectLst/>
                <a:latin typeface="Calibri" panose="020F0502020204030204" pitchFamily="34" charset="0"/>
                <a:ea typeface="Times" panose="02020603050405020304" pitchFamily="18" charset="0"/>
                <a:cs typeface="Calibri" panose="020F0502020204030204" pitchFamily="34" charset="0"/>
              </a:rPr>
              <a:t>sorted their requirements. The interaction consisted of verbal interviews with question answer </a:t>
            </a:r>
          </a:p>
          <a:p>
            <a:pPr>
              <a:lnSpc>
                <a:spcPct val="150000"/>
              </a:lnSpc>
            </a:pPr>
            <a:r>
              <a:rPr lang="en-US" dirty="0">
                <a:solidFill>
                  <a:srgbClr val="000000"/>
                </a:solidFill>
                <a:effectLst/>
                <a:latin typeface="Calibri" panose="020F0502020204030204" pitchFamily="34" charset="0"/>
                <a:ea typeface="Times" panose="02020603050405020304" pitchFamily="18" charset="0"/>
                <a:cs typeface="Calibri" panose="020F0502020204030204" pitchFamily="34" charset="0"/>
              </a:rPr>
              <a:t>sessions and conducting of a mini-survey. Then we have consulted with our team  members for</a:t>
            </a:r>
          </a:p>
          <a:p>
            <a:pPr>
              <a:lnSpc>
                <a:spcPct val="150000"/>
              </a:lnSpc>
            </a:pPr>
            <a:r>
              <a:rPr lang="en-US" dirty="0">
                <a:solidFill>
                  <a:srgbClr val="000000"/>
                </a:solidFill>
                <a:effectLst/>
                <a:latin typeface="Calibri" panose="020F0502020204030204" pitchFamily="34" charset="0"/>
                <a:ea typeface="Times" panose="02020603050405020304" pitchFamily="18" charset="0"/>
                <a:cs typeface="Calibri" panose="020F0502020204030204" pitchFamily="34" charset="0"/>
              </a:rPr>
              <a:t>identifying the problems and changed the requirements as   per the survey and interview </a:t>
            </a:r>
          </a:p>
          <a:p>
            <a:pPr>
              <a:lnSpc>
                <a:spcPct val="150000"/>
              </a:lnSpc>
            </a:pPr>
            <a:r>
              <a:rPr lang="en-US" dirty="0">
                <a:solidFill>
                  <a:srgbClr val="000000"/>
                </a:solidFill>
                <a:effectLst/>
                <a:latin typeface="Calibri" panose="020F0502020204030204" pitchFamily="34" charset="0"/>
                <a:ea typeface="Times" panose="02020603050405020304" pitchFamily="18" charset="0"/>
                <a:cs typeface="Calibri" panose="020F0502020204030204" pitchFamily="34" charset="0"/>
              </a:rPr>
              <a:t>conducted. </a:t>
            </a:r>
            <a:endParaRPr lang="en-US" dirty="0">
              <a:effectLst/>
              <a:latin typeface="Calibri" panose="020F0502020204030204" pitchFamily="34" charset="0"/>
              <a:ea typeface="Arial" panose="020B060402020202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610209187"/>
      </p:ext>
    </p:extLst>
  </p:cSld>
  <p:clrMapOvr>
    <a:masterClrMapping/>
  </p:clrMapOvr>
  <p:transition spd="med">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46917" y="3723878"/>
            <a:ext cx="4427984" cy="1189822"/>
          </a:xfrm>
        </p:spPr>
        <p:txBody>
          <a:bodyPr/>
          <a:lstStyle/>
          <a:p>
            <a:pPr marL="176213" indent="165100" algn="l"/>
            <a:r>
              <a:rPr lang="en-US" altLang="ko-KR" sz="1800" b="1" dirty="0">
                <a:latin typeface="Arial Rounded MT Bold" panose="020F0704030504030204" pitchFamily="34" charset="0"/>
              </a:rPr>
              <a:t>COURSE CODE :   CSE 360</a:t>
            </a:r>
          </a:p>
          <a:p>
            <a:pPr marL="176213" indent="165100" algn="l"/>
            <a:r>
              <a:rPr lang="en-US" altLang="ko-KR" sz="1800" b="1" dirty="0">
                <a:latin typeface="Arial Rounded MT Bold" panose="020F0704030504030204" pitchFamily="34" charset="0"/>
              </a:rPr>
              <a:t>COURSE NAME :   IDP-1(FALL 2020)</a:t>
            </a:r>
          </a:p>
          <a:p>
            <a:pPr marL="176213" indent="165100" algn="l"/>
            <a:r>
              <a:rPr lang="en-US" altLang="ko-KR" sz="1800" b="1" dirty="0">
                <a:latin typeface="Arial Rounded MT Bold" panose="020F0704030504030204" pitchFamily="34" charset="0"/>
              </a:rPr>
              <a:t>GROUP NAME   :   CHARLIE-A</a:t>
            </a:r>
            <a:endParaRPr lang="ko-KR" altLang="en-US" sz="1800" b="1" dirty="0">
              <a:latin typeface="Arial Rounded MT Bold" panose="020F0704030504030204" pitchFamily="34" charset="0"/>
            </a:endParaRPr>
          </a:p>
        </p:txBody>
      </p:sp>
      <p:sp>
        <p:nvSpPr>
          <p:cNvPr id="49" name="TextBox 48">
            <a:extLst>
              <a:ext uri="{FF2B5EF4-FFF2-40B4-BE49-F238E27FC236}">
                <a16:creationId xmlns:a16="http://schemas.microsoft.com/office/drawing/2014/main" id="{DF23C684-6223-4F25-BE6C-239FBD008DDF}"/>
              </a:ext>
            </a:extLst>
          </p:cNvPr>
          <p:cNvSpPr txBox="1"/>
          <p:nvPr/>
        </p:nvSpPr>
        <p:spPr>
          <a:xfrm>
            <a:off x="2310788" y="2048530"/>
            <a:ext cx="4522424" cy="523220"/>
          </a:xfrm>
          <a:prstGeom prst="rect">
            <a:avLst/>
          </a:prstGeom>
          <a:noFill/>
        </p:spPr>
        <p:txBody>
          <a:bodyPr wrap="square">
            <a:spAutoFit/>
          </a:bodyPr>
          <a:lstStyle/>
          <a:p>
            <a:pPr lvl="0" algn="ctr"/>
            <a:r>
              <a:rPr lang="en-US" altLang="ko-KR" sz="2800" b="1" u="sng" dirty="0">
                <a:solidFill>
                  <a:schemeClr val="tx1">
                    <a:lumMod val="75000"/>
                    <a:lumOff val="25000"/>
                  </a:schemeClr>
                </a:solidFill>
                <a:latin typeface="Arial Rounded MT Bold" panose="020F0704030504030204" pitchFamily="34" charset="0"/>
              </a:rPr>
              <a:t>FINAL </a:t>
            </a:r>
            <a:r>
              <a:rPr lang="en-US" altLang="ko-KR" sz="2800" b="1" u="sng" dirty="0">
                <a:solidFill>
                  <a:schemeClr val="accent2">
                    <a:lumMod val="75000"/>
                  </a:schemeClr>
                </a:solidFill>
                <a:latin typeface="Arial Rounded MT Bold" panose="020F0704030504030204" pitchFamily="34" charset="0"/>
              </a:rPr>
              <a:t>PRESENTATION </a:t>
            </a:r>
          </a:p>
        </p:txBody>
      </p:sp>
    </p:spTree>
    <p:extLst>
      <p:ext uri="{BB962C8B-B14F-4D97-AF65-F5344CB8AC3E}">
        <p14:creationId xmlns:p14="http://schemas.microsoft.com/office/powerpoint/2010/main" val="3239406661"/>
      </p:ext>
    </p:extLst>
  </p:cSld>
  <p:clrMapOvr>
    <a:masterClrMapping/>
  </p:clrMapOvr>
  <mc:AlternateContent xmlns:mc="http://schemas.openxmlformats.org/markup-compatibility/2006">
    <mc:Choice xmlns:p14="http://schemas.microsoft.com/office/powerpoint/2010/main" Requires="p14">
      <p:transition spd="slow">
        <p14:honeycomb/>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195736" y="411510"/>
            <a:ext cx="4522424" cy="523220"/>
          </a:xfrm>
          <a:prstGeom prst="rect">
            <a:avLst/>
          </a:prstGeom>
          <a:noFill/>
        </p:spPr>
        <p:txBody>
          <a:bodyPr wrap="square">
            <a:spAutoFit/>
          </a:bodyPr>
          <a:lstStyle/>
          <a:p>
            <a:pPr lvl="0" algn="ctr"/>
            <a:r>
              <a:rPr lang="en-US" altLang="ko-KR" sz="2800" b="1" u="sng" dirty="0">
                <a:solidFill>
                  <a:schemeClr val="accent2">
                    <a:lumMod val="75000"/>
                  </a:schemeClr>
                </a:solidFill>
                <a:latin typeface="Arial Rounded MT Bold" panose="020F0704030504030204" pitchFamily="34" charset="0"/>
              </a:rPr>
              <a:t>USER</a:t>
            </a:r>
            <a:r>
              <a:rPr lang="en-US" altLang="ko-KR" sz="2800" b="1" u="sng" dirty="0">
                <a:solidFill>
                  <a:schemeClr val="tx1">
                    <a:lumMod val="75000"/>
                    <a:lumOff val="25000"/>
                  </a:schemeClr>
                </a:solidFill>
                <a:latin typeface="Arial Rounded MT Bold" panose="020F0704030504030204" pitchFamily="34" charset="0"/>
              </a:rPr>
              <a:t> REQUIREMENTS</a:t>
            </a:r>
          </a:p>
        </p:txBody>
      </p:sp>
      <p:sp>
        <p:nvSpPr>
          <p:cNvPr id="3" name="TextBox 2">
            <a:extLst>
              <a:ext uri="{FF2B5EF4-FFF2-40B4-BE49-F238E27FC236}">
                <a16:creationId xmlns:a16="http://schemas.microsoft.com/office/drawing/2014/main" id="{863B3D06-5490-431B-95E5-B11E88E2D1A7}"/>
              </a:ext>
            </a:extLst>
          </p:cNvPr>
          <p:cNvSpPr txBox="1"/>
          <p:nvPr/>
        </p:nvSpPr>
        <p:spPr>
          <a:xfrm>
            <a:off x="280484" y="771550"/>
            <a:ext cx="8352928" cy="3787062"/>
          </a:xfrm>
          <a:prstGeom prst="rect">
            <a:avLst/>
          </a:prstGeom>
          <a:noFill/>
        </p:spPr>
        <p:txBody>
          <a:bodyPr wrap="square" rtlCol="0">
            <a:spAutoFit/>
          </a:bodyPr>
          <a:lstStyle/>
          <a:p>
            <a:pPr marL="0" marR="0" indent="171450">
              <a:lnSpc>
                <a:spcPct val="150000"/>
              </a:lnSpc>
              <a:spcBef>
                <a:spcPts val="0"/>
              </a:spcBef>
              <a:spcAft>
                <a:spcPts val="0"/>
              </a:spcAft>
            </a:pPr>
            <a:r>
              <a:rPr lang="en-US" b="1" dirty="0">
                <a:solidFill>
                  <a:srgbClr val="222222"/>
                </a:solidFill>
                <a:effectLst/>
                <a:latin typeface="Calibri" panose="020F0502020204030204" pitchFamily="34" charset="0"/>
                <a:ea typeface="Arial" panose="020B0604020202020204" pitchFamily="34" charset="0"/>
              </a:rPr>
              <a:t>   </a:t>
            </a:r>
          </a:p>
          <a:p>
            <a:pPr marR="0">
              <a:lnSpc>
                <a:spcPct val="150000"/>
              </a:lnSpc>
              <a:spcBef>
                <a:spcPts val="0"/>
              </a:spcBef>
              <a:spcAft>
                <a:spcPts val="0"/>
              </a:spcAft>
              <a:tabLst>
                <a:tab pos="573088" algn="l"/>
              </a:tabLst>
            </a:pPr>
            <a:r>
              <a:rPr lang="en-US" b="1" dirty="0">
                <a:solidFill>
                  <a:srgbClr val="222222"/>
                </a:solidFill>
                <a:latin typeface="Calibri" panose="020F0502020204030204" pitchFamily="34" charset="0"/>
                <a:ea typeface="Arial" panose="020B0604020202020204" pitchFamily="34" charset="0"/>
              </a:rPr>
              <a:t>         </a:t>
            </a:r>
            <a:r>
              <a:rPr lang="en-US" dirty="0">
                <a:solidFill>
                  <a:srgbClr val="222222"/>
                </a:solidFill>
                <a:effectLst/>
                <a:latin typeface="Calibri" panose="020F0502020204030204" pitchFamily="34" charset="0"/>
                <a:ea typeface="Arial" panose="020B0604020202020204" pitchFamily="34" charset="0"/>
              </a:rPr>
              <a:t>Convenient interface. </a:t>
            </a:r>
            <a:endParaRPr lang="en-US" dirty="0">
              <a:effectLst/>
              <a:latin typeface="Arial" panose="020B0604020202020204" pitchFamily="34" charset="0"/>
              <a:ea typeface="Arial" panose="020B0604020202020204" pitchFamily="34" charset="0"/>
            </a:endParaRPr>
          </a:p>
          <a:p>
            <a:pPr marL="0" marR="0" indent="171450">
              <a:lnSpc>
                <a:spcPct val="150000"/>
              </a:lnSpc>
              <a:spcBef>
                <a:spcPts val="0"/>
              </a:spcBef>
              <a:spcAft>
                <a:spcPts val="0"/>
              </a:spcAft>
            </a:pPr>
            <a:r>
              <a:rPr lang="en-US" dirty="0">
                <a:solidFill>
                  <a:srgbClr val="222222"/>
                </a:solidFill>
                <a:effectLst/>
                <a:latin typeface="Calibri" panose="020F0502020204030204" pitchFamily="34" charset="0"/>
                <a:ea typeface="Arial" panose="020B0604020202020204" pitchFamily="34" charset="0"/>
              </a:rPr>
              <a:t>      </a:t>
            </a:r>
            <a:r>
              <a:rPr lang="en-US" i="1" dirty="0">
                <a:solidFill>
                  <a:srgbClr val="222222"/>
                </a:solidFill>
                <a:effectLst/>
                <a:latin typeface="Calibri" panose="020F0502020204030204" pitchFamily="34" charset="0"/>
                <a:ea typeface="Arial" panose="020B0604020202020204" pitchFamily="34" charset="0"/>
              </a:rPr>
              <a:t>[Source: Interview of Lt Shabir, EECE Dept, MIST]</a:t>
            </a:r>
            <a:endParaRPr lang="en-US" i="1" dirty="0">
              <a:effectLst/>
              <a:latin typeface="Arial" panose="020B0604020202020204" pitchFamily="34" charset="0"/>
              <a:ea typeface="Arial" panose="020B0604020202020204" pitchFamily="34" charset="0"/>
            </a:endParaRPr>
          </a:p>
          <a:p>
            <a:pPr marL="400050" marR="0" indent="-285750">
              <a:lnSpc>
                <a:spcPct val="150000"/>
              </a:lnSpc>
              <a:spcBef>
                <a:spcPts val="0"/>
              </a:spcBef>
              <a:spcAft>
                <a:spcPts val="0"/>
              </a:spcAft>
            </a:pPr>
            <a:r>
              <a:rPr lang="en-US" b="1" dirty="0">
                <a:solidFill>
                  <a:srgbClr val="222222"/>
                </a:solidFill>
                <a:effectLst/>
                <a:latin typeface="Calibri" panose="020F0502020204030204" pitchFamily="34" charset="0"/>
                <a:ea typeface="Arial" panose="020B0604020202020204" pitchFamily="34" charset="0"/>
              </a:rPr>
              <a:t>       </a:t>
            </a:r>
            <a:r>
              <a:rPr lang="en-US" dirty="0">
                <a:solidFill>
                  <a:srgbClr val="222222"/>
                </a:solidFill>
                <a:effectLst/>
                <a:latin typeface="Calibri" panose="020F0502020204030204" pitchFamily="34" charset="0"/>
                <a:ea typeface="Arial" panose="020B0604020202020204" pitchFamily="34" charset="0"/>
              </a:rPr>
              <a:t>A copy of the documents preserved and accessible in mobile storage.</a:t>
            </a:r>
            <a:endParaRPr lang="en-US" dirty="0">
              <a:effectLst/>
              <a:latin typeface="Arial" panose="020B0604020202020204" pitchFamily="34" charset="0"/>
              <a:ea typeface="Arial" panose="020B0604020202020204" pitchFamily="34" charset="0"/>
            </a:endParaRPr>
          </a:p>
          <a:p>
            <a:pPr marL="400050" marR="0" indent="-285750">
              <a:lnSpc>
                <a:spcPct val="150000"/>
              </a:lnSpc>
              <a:spcBef>
                <a:spcPts val="0"/>
              </a:spcBef>
              <a:spcAft>
                <a:spcPts val="0"/>
              </a:spcAft>
            </a:pPr>
            <a:r>
              <a:rPr lang="en-US" b="1" i="1" dirty="0">
                <a:solidFill>
                  <a:srgbClr val="222222"/>
                </a:solidFill>
                <a:effectLst/>
                <a:latin typeface="Calibri" panose="020F0502020204030204" pitchFamily="34" charset="0"/>
                <a:ea typeface="Arial" panose="020B0604020202020204" pitchFamily="34" charset="0"/>
              </a:rPr>
              <a:t>       </a:t>
            </a:r>
            <a:r>
              <a:rPr lang="en-US" i="1" dirty="0">
                <a:solidFill>
                  <a:srgbClr val="222222"/>
                </a:solidFill>
                <a:effectLst/>
                <a:latin typeface="Calibri" panose="020F0502020204030204" pitchFamily="34" charset="0"/>
                <a:ea typeface="Arial" panose="020B0604020202020204" pitchFamily="34" charset="0"/>
              </a:rPr>
              <a:t>[Source: Feedback of Mini Survey at Dhaka Mess, Dhaka]</a:t>
            </a:r>
            <a:endParaRPr lang="en-US" i="1"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tabLst>
                <a:tab pos="228600" algn="l"/>
              </a:tabLst>
            </a:pPr>
            <a:r>
              <a:rPr lang="en-US" b="1" dirty="0">
                <a:solidFill>
                  <a:srgbClr val="222222"/>
                </a:solidFill>
                <a:effectLst/>
                <a:latin typeface="Calibri" panose="020F0502020204030204" pitchFamily="34" charset="0"/>
                <a:ea typeface="Arial" panose="020B0604020202020204" pitchFamily="34" charset="0"/>
              </a:rPr>
              <a:t>    </a:t>
            </a:r>
            <a:r>
              <a:rPr lang="en-US" dirty="0">
                <a:solidFill>
                  <a:srgbClr val="222222"/>
                </a:solidFill>
                <a:effectLst/>
                <a:latin typeface="Calibri" panose="020F0502020204030204" pitchFamily="34" charset="0"/>
                <a:ea typeface="Arial" panose="020B0604020202020204" pitchFamily="34" charset="0"/>
              </a:rPr>
              <a:t>     Better security and good protection. </a:t>
            </a:r>
            <a:endParaRPr lang="en-US"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tabLst>
                <a:tab pos="228600" algn="l"/>
              </a:tabLst>
            </a:pPr>
            <a:r>
              <a:rPr lang="en-US" dirty="0">
                <a:solidFill>
                  <a:srgbClr val="222222"/>
                </a:solidFill>
                <a:effectLst/>
                <a:latin typeface="Calibri" panose="020F0502020204030204" pitchFamily="34" charset="0"/>
                <a:ea typeface="Arial" panose="020B0604020202020204" pitchFamily="34" charset="0"/>
              </a:rPr>
              <a:t>	     </a:t>
            </a:r>
            <a:r>
              <a:rPr lang="en-US" i="1" dirty="0">
                <a:solidFill>
                  <a:srgbClr val="222222"/>
                </a:solidFill>
                <a:effectLst/>
                <a:latin typeface="Calibri" panose="020F0502020204030204" pitchFamily="34" charset="0"/>
                <a:ea typeface="Arial" panose="020B0604020202020204" pitchFamily="34" charset="0"/>
              </a:rPr>
              <a:t>[Source: Interview of Lt Labid, ME Dept]</a:t>
            </a:r>
            <a:endParaRPr lang="en-US" i="1"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tabLst>
                <a:tab pos="457200" algn="l"/>
              </a:tabLst>
            </a:pPr>
            <a:r>
              <a:rPr lang="en-US" b="1" dirty="0">
                <a:solidFill>
                  <a:srgbClr val="222222"/>
                </a:solidFill>
                <a:effectLst/>
                <a:latin typeface="Calibri" panose="020F0502020204030204" pitchFamily="34" charset="0"/>
                <a:ea typeface="Arial" panose="020B0604020202020204" pitchFamily="34" charset="0"/>
              </a:rPr>
              <a:t>        </a:t>
            </a:r>
            <a:r>
              <a:rPr lang="en-US" dirty="0">
                <a:solidFill>
                  <a:srgbClr val="222222"/>
                </a:solidFill>
                <a:effectLst/>
                <a:latin typeface="Calibri" panose="020F0502020204030204" pitchFamily="34" charset="0"/>
                <a:ea typeface="Arial" panose="020B0604020202020204" pitchFamily="34" charset="0"/>
              </a:rPr>
              <a:t> Documents copied by scanning. </a:t>
            </a:r>
            <a:endParaRPr lang="en-US"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tabLst>
                <a:tab pos="457200" algn="l"/>
              </a:tabLst>
            </a:pPr>
            <a:r>
              <a:rPr lang="en-US" i="1" dirty="0">
                <a:solidFill>
                  <a:srgbClr val="222222"/>
                </a:solidFill>
                <a:effectLst/>
                <a:latin typeface="Calibri" panose="020F0502020204030204" pitchFamily="34" charset="0"/>
                <a:ea typeface="Arial" panose="020B0604020202020204" pitchFamily="34" charset="0"/>
              </a:rPr>
              <a:t>         [Source: Feedback of Mini-survey at Dhaka mess, Dhaka]</a:t>
            </a:r>
            <a:endParaRPr lang="en-US" i="1" dirty="0">
              <a:effectLst/>
              <a:latin typeface="Arial" panose="020B0604020202020204" pitchFamily="34" charset="0"/>
              <a:ea typeface="Arial" panose="020B0604020202020204" pitchFamily="34" charset="0"/>
            </a:endParaRPr>
          </a:p>
        </p:txBody>
      </p:sp>
      <p:sp>
        <p:nvSpPr>
          <p:cNvPr id="2" name="Donut 24">
            <a:extLst>
              <a:ext uri="{FF2B5EF4-FFF2-40B4-BE49-F238E27FC236}">
                <a16:creationId xmlns:a16="http://schemas.microsoft.com/office/drawing/2014/main" id="{55B47AAC-A901-4B10-98DB-A84E77B61A89}"/>
              </a:ext>
            </a:extLst>
          </p:cNvPr>
          <p:cNvSpPr/>
          <p:nvPr/>
        </p:nvSpPr>
        <p:spPr>
          <a:xfrm>
            <a:off x="353431" y="1275606"/>
            <a:ext cx="314313" cy="316872"/>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5" name="Donut 24">
            <a:extLst>
              <a:ext uri="{FF2B5EF4-FFF2-40B4-BE49-F238E27FC236}">
                <a16:creationId xmlns:a16="http://schemas.microsoft.com/office/drawing/2014/main" id="{D5DF4719-8B44-4BD8-8D4A-1919C492624E}"/>
              </a:ext>
            </a:extLst>
          </p:cNvPr>
          <p:cNvSpPr/>
          <p:nvPr/>
        </p:nvSpPr>
        <p:spPr>
          <a:xfrm>
            <a:off x="360163" y="2091566"/>
            <a:ext cx="314313" cy="316872"/>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7" name="Donut 24">
            <a:extLst>
              <a:ext uri="{FF2B5EF4-FFF2-40B4-BE49-F238E27FC236}">
                <a16:creationId xmlns:a16="http://schemas.microsoft.com/office/drawing/2014/main" id="{B68DD50F-20C3-49EC-AF8E-AE4E4C207F8B}"/>
              </a:ext>
            </a:extLst>
          </p:cNvPr>
          <p:cNvSpPr/>
          <p:nvPr/>
        </p:nvSpPr>
        <p:spPr>
          <a:xfrm>
            <a:off x="362610" y="2907526"/>
            <a:ext cx="314313" cy="316872"/>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9" name="Donut 24">
            <a:extLst>
              <a:ext uri="{FF2B5EF4-FFF2-40B4-BE49-F238E27FC236}">
                <a16:creationId xmlns:a16="http://schemas.microsoft.com/office/drawing/2014/main" id="{7EA705F3-03F7-4515-BAA2-F950BF44E96A}"/>
              </a:ext>
            </a:extLst>
          </p:cNvPr>
          <p:cNvSpPr/>
          <p:nvPr/>
        </p:nvSpPr>
        <p:spPr>
          <a:xfrm>
            <a:off x="362610" y="3723486"/>
            <a:ext cx="314313" cy="316872"/>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Tree>
    <p:extLst>
      <p:ext uri="{BB962C8B-B14F-4D97-AF65-F5344CB8AC3E}">
        <p14:creationId xmlns:p14="http://schemas.microsoft.com/office/powerpoint/2010/main" val="96770060"/>
      </p:ext>
    </p:extLst>
  </p:cSld>
  <p:clrMapOvr>
    <a:masterClrMapping/>
  </p:clrMapOvr>
  <p:transition spd="med">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195736" y="411510"/>
            <a:ext cx="4522424" cy="523220"/>
          </a:xfrm>
          <a:prstGeom prst="rect">
            <a:avLst/>
          </a:prstGeom>
          <a:noFill/>
        </p:spPr>
        <p:txBody>
          <a:bodyPr wrap="square">
            <a:spAutoFit/>
          </a:bodyPr>
          <a:lstStyle/>
          <a:p>
            <a:pPr lvl="0" algn="ctr"/>
            <a:r>
              <a:rPr lang="en-US" altLang="ko-KR" sz="2800" b="1" u="sng" dirty="0">
                <a:solidFill>
                  <a:schemeClr val="tx1">
                    <a:lumMod val="75000"/>
                    <a:lumOff val="25000"/>
                  </a:schemeClr>
                </a:solidFill>
                <a:latin typeface="Arial Rounded MT Bold" panose="020F0704030504030204" pitchFamily="34" charset="0"/>
              </a:rPr>
              <a:t>USER </a:t>
            </a:r>
            <a:r>
              <a:rPr lang="en-US" altLang="ko-KR" sz="2800" b="1" u="sng" dirty="0">
                <a:solidFill>
                  <a:schemeClr val="accent2">
                    <a:lumMod val="75000"/>
                  </a:schemeClr>
                </a:solidFill>
                <a:latin typeface="Arial Rounded MT Bold" panose="020F0704030504030204" pitchFamily="34" charset="0"/>
              </a:rPr>
              <a:t>REQUIREMENTS</a:t>
            </a:r>
          </a:p>
        </p:txBody>
      </p:sp>
      <p:sp>
        <p:nvSpPr>
          <p:cNvPr id="3" name="TextBox 2">
            <a:extLst>
              <a:ext uri="{FF2B5EF4-FFF2-40B4-BE49-F238E27FC236}">
                <a16:creationId xmlns:a16="http://schemas.microsoft.com/office/drawing/2014/main" id="{863B3D06-5490-431B-95E5-B11E88E2D1A7}"/>
              </a:ext>
            </a:extLst>
          </p:cNvPr>
          <p:cNvSpPr txBox="1"/>
          <p:nvPr/>
        </p:nvSpPr>
        <p:spPr>
          <a:xfrm>
            <a:off x="280484" y="771550"/>
            <a:ext cx="8352928" cy="3787062"/>
          </a:xfrm>
          <a:prstGeom prst="rect">
            <a:avLst/>
          </a:prstGeom>
          <a:noFill/>
        </p:spPr>
        <p:txBody>
          <a:bodyPr wrap="square" rtlCol="0">
            <a:spAutoFit/>
          </a:bodyPr>
          <a:lstStyle/>
          <a:p>
            <a:pPr marL="0" marR="0" indent="171450">
              <a:lnSpc>
                <a:spcPct val="150000"/>
              </a:lnSpc>
              <a:spcBef>
                <a:spcPts val="0"/>
              </a:spcBef>
              <a:spcAft>
                <a:spcPts val="0"/>
              </a:spcAft>
            </a:pPr>
            <a:endParaRPr lang="en-US" dirty="0">
              <a:solidFill>
                <a:srgbClr val="222222"/>
              </a:solidFill>
              <a:effectLst/>
              <a:latin typeface="Calibri" panose="020F0502020204030204" pitchFamily="34" charset="0"/>
              <a:ea typeface="Arial" panose="020B0604020202020204" pitchFamily="34" charset="0"/>
            </a:endParaRPr>
          </a:p>
          <a:p>
            <a:pPr marL="0" marR="0" indent="171450">
              <a:lnSpc>
                <a:spcPct val="150000"/>
              </a:lnSpc>
              <a:spcBef>
                <a:spcPts val="0"/>
              </a:spcBef>
              <a:spcAft>
                <a:spcPts val="0"/>
              </a:spcAft>
            </a:pPr>
            <a:r>
              <a:rPr lang="en-US" dirty="0">
                <a:solidFill>
                  <a:srgbClr val="222222"/>
                </a:solidFill>
                <a:effectLst/>
                <a:latin typeface="Calibri" panose="020F0502020204030204" pitchFamily="34" charset="0"/>
                <a:ea typeface="Arial" panose="020B0604020202020204" pitchFamily="34" charset="0"/>
              </a:rPr>
              <a:t>      Pay Slip acquired automatically. </a:t>
            </a:r>
            <a:endParaRPr lang="en-US"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tabLst>
                <a:tab pos="457200" algn="l"/>
              </a:tabLst>
            </a:pPr>
            <a:r>
              <a:rPr lang="en-US" i="1" dirty="0">
                <a:solidFill>
                  <a:srgbClr val="222222"/>
                </a:solidFill>
                <a:effectLst/>
                <a:latin typeface="Calibri" panose="020F0502020204030204" pitchFamily="34" charset="0"/>
                <a:ea typeface="Arial" panose="020B0604020202020204" pitchFamily="34" charset="0"/>
              </a:rPr>
              <a:t>         [Source: Interview of Lt Shabir, EECE Dept]</a:t>
            </a:r>
            <a:endParaRPr lang="en-US" i="1"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tabLst>
                <a:tab pos="400050" algn="l"/>
              </a:tabLst>
            </a:pPr>
            <a:r>
              <a:rPr lang="en-US" b="1" dirty="0">
                <a:solidFill>
                  <a:srgbClr val="222222"/>
                </a:solidFill>
                <a:effectLst/>
                <a:latin typeface="Calibri" panose="020F0502020204030204" pitchFamily="34" charset="0"/>
                <a:ea typeface="Arial" panose="020B0604020202020204" pitchFamily="34" charset="0"/>
              </a:rPr>
              <a:t>       </a:t>
            </a:r>
            <a:r>
              <a:rPr lang="en-US" dirty="0">
                <a:solidFill>
                  <a:srgbClr val="222222"/>
                </a:solidFill>
                <a:effectLst/>
                <a:latin typeface="Calibri" panose="020F0502020204030204" pitchFamily="34" charset="0"/>
                <a:ea typeface="Arial" panose="020B0604020202020204" pitchFamily="34" charset="0"/>
              </a:rPr>
              <a:t>  Accessible from various platforms. </a:t>
            </a:r>
            <a:endParaRPr lang="en-US"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tabLst>
                <a:tab pos="400050" algn="l"/>
              </a:tabLst>
            </a:pPr>
            <a:r>
              <a:rPr lang="en-US" i="1" dirty="0">
                <a:solidFill>
                  <a:srgbClr val="222222"/>
                </a:solidFill>
                <a:effectLst/>
                <a:latin typeface="Calibri" panose="020F0502020204030204" pitchFamily="34" charset="0"/>
                <a:ea typeface="Arial" panose="020B0604020202020204" pitchFamily="34" charset="0"/>
              </a:rPr>
              <a:t>         [Source: Interview of Lt </a:t>
            </a:r>
            <a:r>
              <a:rPr lang="en-US" i="1" dirty="0" err="1">
                <a:solidFill>
                  <a:srgbClr val="222222"/>
                </a:solidFill>
                <a:effectLst/>
                <a:latin typeface="Calibri" panose="020F0502020204030204" pitchFamily="34" charset="0"/>
                <a:ea typeface="Arial" panose="020B0604020202020204" pitchFamily="34" charset="0"/>
              </a:rPr>
              <a:t>Araf</a:t>
            </a:r>
            <a:r>
              <a:rPr lang="en-US" i="1" dirty="0">
                <a:solidFill>
                  <a:srgbClr val="222222"/>
                </a:solidFill>
                <a:effectLst/>
                <a:latin typeface="Calibri" panose="020F0502020204030204" pitchFamily="34" charset="0"/>
                <a:ea typeface="Arial" panose="020B0604020202020204" pitchFamily="34" charset="0"/>
              </a:rPr>
              <a:t>, EECE Dept]</a:t>
            </a:r>
            <a:endParaRPr lang="en-US" i="1"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tabLst>
                <a:tab pos="400050" algn="l"/>
              </a:tabLst>
            </a:pPr>
            <a:r>
              <a:rPr lang="en-US" b="1" dirty="0">
                <a:solidFill>
                  <a:srgbClr val="222222"/>
                </a:solidFill>
                <a:effectLst/>
                <a:latin typeface="Calibri" panose="020F0502020204030204" pitchFamily="34" charset="0"/>
                <a:ea typeface="Arial" panose="020B0604020202020204" pitchFamily="34" charset="0"/>
              </a:rPr>
              <a:t>         </a:t>
            </a:r>
            <a:r>
              <a:rPr lang="en-US" dirty="0">
                <a:solidFill>
                  <a:srgbClr val="222222"/>
                </a:solidFill>
                <a:effectLst/>
                <a:latin typeface="Calibri" panose="020F0502020204030204" pitchFamily="34" charset="0"/>
                <a:ea typeface="Arial" panose="020B0604020202020204" pitchFamily="34" charset="0"/>
              </a:rPr>
              <a:t>Provide the up-to-date service.</a:t>
            </a:r>
            <a:endParaRPr lang="en-US"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tabLst>
                <a:tab pos="457200" algn="l"/>
              </a:tabLst>
            </a:pPr>
            <a:r>
              <a:rPr lang="en-US" i="1" dirty="0">
                <a:solidFill>
                  <a:srgbClr val="222222"/>
                </a:solidFill>
                <a:effectLst/>
                <a:latin typeface="Calibri" panose="020F0502020204030204" pitchFamily="34" charset="0"/>
                <a:ea typeface="Arial" panose="020B0604020202020204" pitchFamily="34" charset="0"/>
              </a:rPr>
              <a:t>         [Source: Feedback of Mini-survey at Dhaka mess, Dhaka]</a:t>
            </a:r>
            <a:endParaRPr lang="en-US" i="1"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tabLst>
                <a:tab pos="400050" algn="l"/>
              </a:tabLst>
            </a:pPr>
            <a:r>
              <a:rPr lang="en-US" b="1" dirty="0">
                <a:solidFill>
                  <a:srgbClr val="222222"/>
                </a:solidFill>
                <a:effectLst/>
                <a:latin typeface="Calibri" panose="020F0502020204030204" pitchFamily="34" charset="0"/>
                <a:ea typeface="Arial" panose="020B0604020202020204" pitchFamily="34" charset="0"/>
              </a:rPr>
              <a:t>         </a:t>
            </a:r>
            <a:r>
              <a:rPr lang="en-US" dirty="0">
                <a:solidFill>
                  <a:srgbClr val="222222"/>
                </a:solidFill>
                <a:effectLst/>
                <a:latin typeface="Calibri" panose="020F0502020204030204" pitchFamily="34" charset="0"/>
                <a:ea typeface="Arial" panose="020B0604020202020204" pitchFamily="34" charset="0"/>
              </a:rPr>
              <a:t>Notification alert system so that the users don’t miss anything.</a:t>
            </a:r>
            <a:endParaRPr lang="en-US"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tabLst>
                <a:tab pos="457200" algn="l"/>
              </a:tabLst>
            </a:pPr>
            <a:r>
              <a:rPr lang="en-US" i="1" dirty="0">
                <a:solidFill>
                  <a:srgbClr val="222222"/>
                </a:solidFill>
                <a:effectLst/>
                <a:latin typeface="Calibri" panose="020F0502020204030204" pitchFamily="34" charset="0"/>
                <a:ea typeface="Arial" panose="020B0604020202020204" pitchFamily="34" charset="0"/>
              </a:rPr>
              <a:t>         [Source: Feedback of Mini-survey at Dhaka mess, Dhaka]</a:t>
            </a:r>
            <a:endParaRPr lang="en-US" i="1" dirty="0"/>
          </a:p>
        </p:txBody>
      </p:sp>
      <p:sp>
        <p:nvSpPr>
          <p:cNvPr id="2" name="Donut 24">
            <a:extLst>
              <a:ext uri="{FF2B5EF4-FFF2-40B4-BE49-F238E27FC236}">
                <a16:creationId xmlns:a16="http://schemas.microsoft.com/office/drawing/2014/main" id="{029B0862-3794-4774-98E9-C345EB556608}"/>
              </a:ext>
            </a:extLst>
          </p:cNvPr>
          <p:cNvSpPr/>
          <p:nvPr/>
        </p:nvSpPr>
        <p:spPr>
          <a:xfrm>
            <a:off x="353431" y="1275606"/>
            <a:ext cx="314313" cy="316872"/>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5" name="Donut 24">
            <a:extLst>
              <a:ext uri="{FF2B5EF4-FFF2-40B4-BE49-F238E27FC236}">
                <a16:creationId xmlns:a16="http://schemas.microsoft.com/office/drawing/2014/main" id="{F72296EF-41EE-4CA1-B390-A6F83985A789}"/>
              </a:ext>
            </a:extLst>
          </p:cNvPr>
          <p:cNvSpPr/>
          <p:nvPr/>
        </p:nvSpPr>
        <p:spPr>
          <a:xfrm>
            <a:off x="353431" y="2096534"/>
            <a:ext cx="314313" cy="316872"/>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7" name="Donut 24">
            <a:extLst>
              <a:ext uri="{FF2B5EF4-FFF2-40B4-BE49-F238E27FC236}">
                <a16:creationId xmlns:a16="http://schemas.microsoft.com/office/drawing/2014/main" id="{F4ECB222-EB3E-4A25-A4B5-25C5038A49B7}"/>
              </a:ext>
            </a:extLst>
          </p:cNvPr>
          <p:cNvSpPr/>
          <p:nvPr/>
        </p:nvSpPr>
        <p:spPr>
          <a:xfrm>
            <a:off x="353430" y="2917462"/>
            <a:ext cx="314313" cy="316872"/>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9" name="Donut 24">
            <a:extLst>
              <a:ext uri="{FF2B5EF4-FFF2-40B4-BE49-F238E27FC236}">
                <a16:creationId xmlns:a16="http://schemas.microsoft.com/office/drawing/2014/main" id="{8E649D23-BA87-4650-BA18-F96A1B8017A3}"/>
              </a:ext>
            </a:extLst>
          </p:cNvPr>
          <p:cNvSpPr/>
          <p:nvPr/>
        </p:nvSpPr>
        <p:spPr>
          <a:xfrm>
            <a:off x="353430" y="3738037"/>
            <a:ext cx="314313" cy="316872"/>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Tree>
    <p:extLst>
      <p:ext uri="{BB962C8B-B14F-4D97-AF65-F5344CB8AC3E}">
        <p14:creationId xmlns:p14="http://schemas.microsoft.com/office/powerpoint/2010/main" val="2916420727"/>
      </p:ext>
    </p:extLst>
  </p:cSld>
  <p:clrMapOvr>
    <a:masterClrMapping/>
  </p:clrMapOvr>
  <p:transition spd="med">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1520" y="320587"/>
            <a:ext cx="9144000" cy="576064"/>
          </a:xfrm>
        </p:spPr>
        <p:txBody>
          <a:bodyPr/>
          <a:lstStyle/>
          <a:p>
            <a:r>
              <a:rPr lang="en-US" altLang="ko-KR" sz="2800" u="sng" dirty="0">
                <a:solidFill>
                  <a:schemeClr val="accent2">
                    <a:lumMod val="75000"/>
                  </a:schemeClr>
                </a:solidFill>
                <a:latin typeface="Arial Rounded MT Bold" panose="020F0704030504030204" pitchFamily="34" charset="0"/>
                <a:cs typeface="Arial" pitchFamily="34" charset="0"/>
              </a:rPr>
              <a:t>SYSTEM</a:t>
            </a:r>
            <a:r>
              <a:rPr lang="en-US" altLang="ko-KR" sz="2800" u="sng" dirty="0">
                <a:solidFill>
                  <a:schemeClr val="tx1">
                    <a:lumMod val="75000"/>
                    <a:lumOff val="25000"/>
                  </a:schemeClr>
                </a:solidFill>
                <a:latin typeface="Arial Rounded MT Bold" panose="020F0704030504030204" pitchFamily="34" charset="0"/>
                <a:cs typeface="Arial" pitchFamily="34" charset="0"/>
              </a:rPr>
              <a:t> REQUIREMENTS </a:t>
            </a:r>
            <a:r>
              <a:rPr lang="en-US" altLang="ko-KR" sz="2800" u="sng" dirty="0">
                <a:solidFill>
                  <a:schemeClr val="accent2">
                    <a:lumMod val="75000"/>
                  </a:schemeClr>
                </a:solidFill>
                <a:latin typeface="Arial Rounded MT Bold" panose="020F0704030504030204" pitchFamily="34" charset="0"/>
                <a:cs typeface="Arial" pitchFamily="34" charset="0"/>
              </a:rPr>
              <a:t>SPECIFICATION</a:t>
            </a:r>
            <a:endParaRPr lang="ko-KR" altLang="en-US" sz="2800" u="sng" dirty="0">
              <a:solidFill>
                <a:schemeClr val="accent2">
                  <a:lumMod val="75000"/>
                </a:schemeClr>
              </a:solidFill>
              <a:latin typeface="Arial Rounded MT Bold" panose="020F0704030504030204" pitchFamily="34" charset="0"/>
              <a:cs typeface="Arial" pitchFamily="34" charset="0"/>
            </a:endParaRPr>
          </a:p>
          <a:p>
            <a:endParaRPr lang="ko-KR" altLang="en-US" dirty="0"/>
          </a:p>
        </p:txBody>
      </p:sp>
      <p:sp>
        <p:nvSpPr>
          <p:cNvPr id="46" name="TextBox 45">
            <a:extLst>
              <a:ext uri="{FF2B5EF4-FFF2-40B4-BE49-F238E27FC236}">
                <a16:creationId xmlns:a16="http://schemas.microsoft.com/office/drawing/2014/main" id="{4F16C24D-41AE-4DD3-A2D7-96F70CC271C0}"/>
              </a:ext>
            </a:extLst>
          </p:cNvPr>
          <p:cNvSpPr txBox="1"/>
          <p:nvPr/>
        </p:nvSpPr>
        <p:spPr>
          <a:xfrm>
            <a:off x="0" y="608619"/>
            <a:ext cx="9144000" cy="4303742"/>
          </a:xfrm>
          <a:prstGeom prst="rect">
            <a:avLst/>
          </a:prstGeom>
          <a:noFill/>
        </p:spPr>
        <p:txBody>
          <a:bodyPr wrap="square" rtlCol="0">
            <a:spAutoFit/>
          </a:bodyPr>
          <a:lstStyle/>
          <a:p>
            <a:pPr marL="0" marR="0">
              <a:spcBef>
                <a:spcPts val="0"/>
              </a:spcBef>
              <a:spcAft>
                <a:spcPts val="0"/>
              </a:spcAft>
            </a:pPr>
            <a:r>
              <a:rPr lang="en-US" sz="1600" i="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System should have a very clear and concise interface to avoid ambiguity. </a:t>
            </a:r>
            <a:endParaRPr lang="en-US" sz="1600" i="1" dirty="0">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627063" marR="638810" indent="-169863">
              <a:spcBef>
                <a:spcPts val="1400"/>
              </a:spcBef>
              <a:spcAft>
                <a:spcPts val="0"/>
              </a:spcAft>
            </a:pPr>
            <a:r>
              <a:rPr lang="en-US" sz="1600" dirty="0">
                <a:solidFill>
                  <a:srgbClr val="000000"/>
                </a:solidFill>
                <a:effectLst/>
                <a:latin typeface="Calibri" panose="020F0502020204030204" pitchFamily="34" charset="0"/>
                <a:ea typeface="Arial" panose="020B0604020202020204" pitchFamily="34" charset="0"/>
              </a:rPr>
              <a:t>   System should be able to record of IPFT, RET, CORO Records of    the particular officer inside      the database. </a:t>
            </a:r>
            <a:endParaRPr lang="en-US" sz="1600" dirty="0">
              <a:effectLst/>
              <a:latin typeface="Arial" panose="020B0604020202020204" pitchFamily="34" charset="0"/>
              <a:ea typeface="Arial" panose="020B0604020202020204" pitchFamily="34" charset="0"/>
            </a:endParaRPr>
          </a:p>
          <a:p>
            <a:pPr marL="574675" marR="638810" indent="-117475">
              <a:spcBef>
                <a:spcPts val="1400"/>
              </a:spcBef>
              <a:spcAft>
                <a:spcPts val="0"/>
              </a:spcAft>
            </a:pPr>
            <a:r>
              <a:rPr lang="en-US" sz="1600" b="1" dirty="0">
                <a:solidFill>
                  <a:srgbClr val="000000"/>
                </a:solidFill>
                <a:effectLst/>
                <a:latin typeface="Calibri" panose="020F0502020204030204" pitchFamily="34" charset="0"/>
                <a:ea typeface="Arial" panose="020B0604020202020204" pitchFamily="34" charset="0"/>
              </a:rPr>
              <a:t>  </a:t>
            </a:r>
            <a:r>
              <a:rPr lang="en-US" sz="1600" dirty="0">
                <a:solidFill>
                  <a:srgbClr val="000000"/>
                </a:solidFill>
                <a:effectLst/>
                <a:latin typeface="Calibri" panose="020F0502020204030204" pitchFamily="34" charset="0"/>
                <a:ea typeface="Arial" panose="020B0604020202020204" pitchFamily="34" charset="0"/>
              </a:rPr>
              <a:t> System should be properly secured by two factor authentication.  System interface should be accessible to only the authorized users.</a:t>
            </a:r>
            <a:endParaRPr lang="en-US" sz="1600" dirty="0">
              <a:effectLst/>
              <a:latin typeface="Arial" panose="020B0604020202020204" pitchFamily="34" charset="0"/>
              <a:ea typeface="Arial" panose="020B0604020202020204" pitchFamily="34" charset="0"/>
            </a:endParaRPr>
          </a:p>
          <a:p>
            <a:pPr marL="574675" marR="638810" indent="-79375">
              <a:spcBef>
                <a:spcPts val="1400"/>
              </a:spcBef>
              <a:spcAft>
                <a:spcPts val="0"/>
              </a:spcAft>
            </a:pPr>
            <a:r>
              <a:rPr lang="en-US" sz="1600" dirty="0">
                <a:solidFill>
                  <a:srgbClr val="000000"/>
                </a:solidFill>
                <a:effectLst/>
                <a:latin typeface="Calibri" panose="020F0502020204030204" pitchFamily="34" charset="0"/>
                <a:ea typeface="Arial" panose="020B0604020202020204" pitchFamily="34" charset="0"/>
              </a:rPr>
              <a:t>  System should be able to upload personal documents manually using users camera and other  scanning applications.</a:t>
            </a:r>
            <a:endParaRPr lang="en-US" sz="1600" dirty="0">
              <a:effectLst/>
              <a:latin typeface="Arial" panose="020B0604020202020204" pitchFamily="34" charset="0"/>
              <a:ea typeface="Arial" panose="020B0604020202020204" pitchFamily="34" charset="0"/>
            </a:endParaRPr>
          </a:p>
          <a:p>
            <a:pPr marL="0" marR="638810" indent="457200">
              <a:spcBef>
                <a:spcPts val="1395"/>
              </a:spcBef>
              <a:spcAft>
                <a:spcPts val="0"/>
              </a:spcAft>
            </a:pPr>
            <a:r>
              <a:rPr lang="en-US" sz="1600" dirty="0">
                <a:solidFill>
                  <a:srgbClr val="000000"/>
                </a:solidFill>
                <a:effectLst/>
                <a:latin typeface="Calibri" panose="020F0502020204030204" pitchFamily="34" charset="0"/>
                <a:ea typeface="Arial" panose="020B0604020202020204" pitchFamily="34" charset="0"/>
              </a:rPr>
              <a:t>   Email Authentication for Pay slip Acquirement.</a:t>
            </a:r>
            <a:endParaRPr lang="en-US" sz="1600" dirty="0">
              <a:effectLst/>
              <a:latin typeface="Arial" panose="020B0604020202020204" pitchFamily="34" charset="0"/>
              <a:ea typeface="Arial" panose="020B0604020202020204" pitchFamily="34" charset="0"/>
            </a:endParaRPr>
          </a:p>
          <a:p>
            <a:pPr marL="0" marR="638810" indent="171450">
              <a:spcBef>
                <a:spcPts val="1395"/>
              </a:spcBef>
              <a:spcAft>
                <a:spcPts val="0"/>
              </a:spcAft>
            </a:pPr>
            <a:r>
              <a:rPr lang="en-US" sz="1600" b="1" dirty="0">
                <a:solidFill>
                  <a:srgbClr val="000000"/>
                </a:solidFill>
                <a:effectLst/>
                <a:latin typeface="Calibri" panose="020F0502020204030204" pitchFamily="34" charset="0"/>
                <a:ea typeface="Arial" panose="020B0604020202020204" pitchFamily="34" charset="0"/>
              </a:rPr>
              <a:t>       </a:t>
            </a:r>
            <a:r>
              <a:rPr lang="en-US" sz="1600" dirty="0">
                <a:solidFill>
                  <a:srgbClr val="000000"/>
                </a:solidFill>
                <a:effectLst/>
                <a:latin typeface="Calibri" panose="020F0502020204030204" pitchFamily="34" charset="0"/>
                <a:ea typeface="Arial" panose="020B0604020202020204" pitchFamily="34" charset="0"/>
              </a:rPr>
              <a:t>  Smart ID card recognition using QR code.</a:t>
            </a:r>
            <a:endParaRPr lang="en-US" sz="1600" dirty="0">
              <a:effectLst/>
              <a:latin typeface="Arial" panose="020B0604020202020204" pitchFamily="34" charset="0"/>
              <a:ea typeface="Arial" panose="020B0604020202020204" pitchFamily="34" charset="0"/>
            </a:endParaRPr>
          </a:p>
          <a:p>
            <a:pPr marL="457200" marR="638810">
              <a:spcBef>
                <a:spcPts val="1395"/>
              </a:spcBef>
              <a:spcAft>
                <a:spcPts val="0"/>
              </a:spcAft>
            </a:pPr>
            <a:r>
              <a:rPr lang="en-US" sz="1600" b="1" dirty="0">
                <a:solidFill>
                  <a:srgbClr val="000000"/>
                </a:solidFill>
                <a:effectLst/>
                <a:latin typeface="Calibri" panose="020F0502020204030204" pitchFamily="34" charset="0"/>
                <a:ea typeface="Arial" panose="020B0604020202020204" pitchFamily="34" charset="0"/>
              </a:rPr>
              <a:t>   </a:t>
            </a:r>
            <a:r>
              <a:rPr lang="en-US" sz="1600" dirty="0">
                <a:solidFill>
                  <a:srgbClr val="000000"/>
                </a:solidFill>
                <a:effectLst/>
                <a:latin typeface="Calibri" panose="020F0502020204030204" pitchFamily="34" charset="0"/>
                <a:ea typeface="Arial" panose="020B0604020202020204" pitchFamily="34" charset="0"/>
              </a:rPr>
              <a:t>Developer team will update and make necessary corrections for fortnightly.</a:t>
            </a:r>
            <a:endParaRPr lang="en-US" sz="1600" dirty="0">
              <a:effectLst/>
              <a:latin typeface="Arial" panose="020B0604020202020204" pitchFamily="34" charset="0"/>
              <a:ea typeface="Arial" panose="020B0604020202020204" pitchFamily="34" charset="0"/>
            </a:endParaRPr>
          </a:p>
          <a:p>
            <a:pPr marL="574675" marR="638810" indent="-117475">
              <a:spcBef>
                <a:spcPts val="1395"/>
              </a:spcBef>
              <a:spcAft>
                <a:spcPts val="0"/>
              </a:spcAft>
            </a:pPr>
            <a:r>
              <a:rPr lang="en-US" sz="1600" dirty="0">
                <a:solidFill>
                  <a:srgbClr val="000000"/>
                </a:solidFill>
                <a:effectLst/>
                <a:latin typeface="Calibri" panose="020F0502020204030204" pitchFamily="34" charset="0"/>
                <a:ea typeface="Arial" panose="020B0604020202020204" pitchFamily="34" charset="0"/>
              </a:rPr>
              <a:t>   After every six months notification will be send to users whose IPFT record is missing in our   Database.      </a:t>
            </a:r>
            <a:endParaRPr lang="en-US" sz="1600" dirty="0">
              <a:effectLst/>
              <a:latin typeface="Arial" panose="020B0604020202020204" pitchFamily="34" charset="0"/>
              <a:ea typeface="Arial" panose="020B0604020202020204" pitchFamily="34" charset="0"/>
            </a:endParaRPr>
          </a:p>
        </p:txBody>
      </p:sp>
      <p:sp>
        <p:nvSpPr>
          <p:cNvPr id="48" name="Oval 21">
            <a:extLst>
              <a:ext uri="{FF2B5EF4-FFF2-40B4-BE49-F238E27FC236}">
                <a16:creationId xmlns:a16="http://schemas.microsoft.com/office/drawing/2014/main" id="{5CA0789E-037A-4581-B748-1D48EF1013D1}"/>
              </a:ext>
            </a:extLst>
          </p:cNvPr>
          <p:cNvSpPr>
            <a:spLocks noChangeAspect="1"/>
          </p:cNvSpPr>
          <p:nvPr/>
        </p:nvSpPr>
        <p:spPr>
          <a:xfrm>
            <a:off x="251520" y="608619"/>
            <a:ext cx="324195" cy="326902"/>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0" name="Oval 21">
            <a:extLst>
              <a:ext uri="{FF2B5EF4-FFF2-40B4-BE49-F238E27FC236}">
                <a16:creationId xmlns:a16="http://schemas.microsoft.com/office/drawing/2014/main" id="{A1A14F48-9A37-4A8B-8B66-1A6BFC198F96}"/>
              </a:ext>
            </a:extLst>
          </p:cNvPr>
          <p:cNvSpPr>
            <a:spLocks noChangeAspect="1"/>
          </p:cNvSpPr>
          <p:nvPr/>
        </p:nvSpPr>
        <p:spPr>
          <a:xfrm>
            <a:off x="251519" y="1060102"/>
            <a:ext cx="324195" cy="326902"/>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2" name="Oval 21">
            <a:extLst>
              <a:ext uri="{FF2B5EF4-FFF2-40B4-BE49-F238E27FC236}">
                <a16:creationId xmlns:a16="http://schemas.microsoft.com/office/drawing/2014/main" id="{E235BA33-FE76-4098-B402-FD35E5F69D05}"/>
              </a:ext>
            </a:extLst>
          </p:cNvPr>
          <p:cNvSpPr>
            <a:spLocks noChangeAspect="1"/>
          </p:cNvSpPr>
          <p:nvPr/>
        </p:nvSpPr>
        <p:spPr>
          <a:xfrm>
            <a:off x="251519" y="1684843"/>
            <a:ext cx="324195" cy="326902"/>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4" name="Oval 21">
            <a:extLst>
              <a:ext uri="{FF2B5EF4-FFF2-40B4-BE49-F238E27FC236}">
                <a16:creationId xmlns:a16="http://schemas.microsoft.com/office/drawing/2014/main" id="{8D718284-4B92-4BB4-8A87-EB85653969C7}"/>
              </a:ext>
            </a:extLst>
          </p:cNvPr>
          <p:cNvSpPr>
            <a:spLocks noChangeAspect="1"/>
          </p:cNvSpPr>
          <p:nvPr/>
        </p:nvSpPr>
        <p:spPr>
          <a:xfrm>
            <a:off x="251519" y="2346959"/>
            <a:ext cx="324195" cy="326902"/>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6" name="Oval 21">
            <a:extLst>
              <a:ext uri="{FF2B5EF4-FFF2-40B4-BE49-F238E27FC236}">
                <a16:creationId xmlns:a16="http://schemas.microsoft.com/office/drawing/2014/main" id="{A575D24D-FFDA-4A01-8AF0-F32F229923FE}"/>
              </a:ext>
            </a:extLst>
          </p:cNvPr>
          <p:cNvSpPr>
            <a:spLocks noChangeAspect="1"/>
          </p:cNvSpPr>
          <p:nvPr/>
        </p:nvSpPr>
        <p:spPr>
          <a:xfrm>
            <a:off x="251519" y="3009075"/>
            <a:ext cx="324195" cy="326902"/>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8" name="Oval 21">
            <a:extLst>
              <a:ext uri="{FF2B5EF4-FFF2-40B4-BE49-F238E27FC236}">
                <a16:creationId xmlns:a16="http://schemas.microsoft.com/office/drawing/2014/main" id="{05BAAC04-C090-43F9-93B3-96D3038346EF}"/>
              </a:ext>
            </a:extLst>
          </p:cNvPr>
          <p:cNvSpPr>
            <a:spLocks noChangeAspect="1"/>
          </p:cNvSpPr>
          <p:nvPr/>
        </p:nvSpPr>
        <p:spPr>
          <a:xfrm>
            <a:off x="251519" y="3460558"/>
            <a:ext cx="324195" cy="326902"/>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0" name="Oval 21">
            <a:extLst>
              <a:ext uri="{FF2B5EF4-FFF2-40B4-BE49-F238E27FC236}">
                <a16:creationId xmlns:a16="http://schemas.microsoft.com/office/drawing/2014/main" id="{5C69AE70-BA9E-44EC-9981-0799D22A9B83}"/>
              </a:ext>
            </a:extLst>
          </p:cNvPr>
          <p:cNvSpPr>
            <a:spLocks noChangeAspect="1"/>
          </p:cNvSpPr>
          <p:nvPr/>
        </p:nvSpPr>
        <p:spPr>
          <a:xfrm>
            <a:off x="251518" y="3912041"/>
            <a:ext cx="324195" cy="326902"/>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2" name="Oval 21">
            <a:extLst>
              <a:ext uri="{FF2B5EF4-FFF2-40B4-BE49-F238E27FC236}">
                <a16:creationId xmlns:a16="http://schemas.microsoft.com/office/drawing/2014/main" id="{0797194D-EA87-45F8-A0D2-A2FD57FABAD3}"/>
              </a:ext>
            </a:extLst>
          </p:cNvPr>
          <p:cNvSpPr>
            <a:spLocks noChangeAspect="1"/>
          </p:cNvSpPr>
          <p:nvPr/>
        </p:nvSpPr>
        <p:spPr>
          <a:xfrm>
            <a:off x="251518" y="4337199"/>
            <a:ext cx="324195" cy="326902"/>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572007189"/>
      </p:ext>
    </p:extLst>
  </p:cSld>
  <p:clrMapOvr>
    <a:masterClrMapping/>
  </p:clrMapOvr>
  <p:transition spd="med">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02D5AC-A1C2-45F9-A965-4CB08A85E141}"/>
              </a:ext>
            </a:extLst>
          </p:cNvPr>
          <p:cNvSpPr/>
          <p:nvPr/>
        </p:nvSpPr>
        <p:spPr>
          <a:xfrm>
            <a:off x="2412049" y="483518"/>
            <a:ext cx="4319901" cy="523220"/>
          </a:xfrm>
          <a:prstGeom prst="rect">
            <a:avLst/>
          </a:prstGeom>
        </p:spPr>
        <p:txBody>
          <a:bodyPr wrap="none">
            <a:spAutoFit/>
          </a:bodyPr>
          <a:lstStyle/>
          <a:p>
            <a:r>
              <a:rPr lang="en-US" sz="2800" b="1" u="sng" dirty="0">
                <a:latin typeface="Arial Rounded MT Bold" panose="020F0704030504030204" pitchFamily="34" charset="0"/>
              </a:rPr>
              <a:t>SYSTEM </a:t>
            </a:r>
            <a:r>
              <a:rPr lang="en-US" sz="2800" b="1" u="sng" dirty="0">
                <a:solidFill>
                  <a:schemeClr val="accent1">
                    <a:lumMod val="75000"/>
                  </a:schemeClr>
                </a:solidFill>
                <a:latin typeface="Arial Rounded MT Bold" panose="020F0704030504030204" pitchFamily="34" charset="0"/>
              </a:rPr>
              <a:t>ACHITECTURE</a:t>
            </a:r>
          </a:p>
        </p:txBody>
      </p:sp>
      <p:sp>
        <p:nvSpPr>
          <p:cNvPr id="6" name="TextBox 5">
            <a:extLst>
              <a:ext uri="{FF2B5EF4-FFF2-40B4-BE49-F238E27FC236}">
                <a16:creationId xmlns:a16="http://schemas.microsoft.com/office/drawing/2014/main" id="{886AA73D-FD01-4905-AA05-6F40DFD0F785}"/>
              </a:ext>
            </a:extLst>
          </p:cNvPr>
          <p:cNvSpPr txBox="1"/>
          <p:nvPr/>
        </p:nvSpPr>
        <p:spPr>
          <a:xfrm>
            <a:off x="467544" y="1635646"/>
            <a:ext cx="8136904" cy="1477328"/>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A system architecture is the conceptual model that defines the </a:t>
            </a:r>
          </a:p>
          <a:p>
            <a:r>
              <a:rPr lang="en-US" dirty="0">
                <a:latin typeface="Calibri" panose="020F0502020204030204" pitchFamily="34" charset="0"/>
                <a:cs typeface="Calibri" panose="020F0502020204030204" pitchFamily="34" charset="0"/>
              </a:rPr>
              <a:t>structure, behavior, and more views of a system. An architecture </a:t>
            </a:r>
          </a:p>
          <a:p>
            <a:r>
              <a:rPr lang="en-US" dirty="0">
                <a:latin typeface="Calibri" panose="020F0502020204030204" pitchFamily="34" charset="0"/>
                <a:cs typeface="Calibri" panose="020F0502020204030204" pitchFamily="34" charset="0"/>
              </a:rPr>
              <a:t>description is a formal description and representation of a system, </a:t>
            </a:r>
          </a:p>
          <a:p>
            <a:r>
              <a:rPr lang="en-US" dirty="0">
                <a:latin typeface="Calibri" panose="020F0502020204030204" pitchFamily="34" charset="0"/>
                <a:cs typeface="Calibri" panose="020F0502020204030204" pitchFamily="34" charset="0"/>
              </a:rPr>
              <a:t>organized in a way that supports reasoning about the structures and </a:t>
            </a:r>
          </a:p>
          <a:p>
            <a:r>
              <a:rPr lang="en-US" dirty="0">
                <a:latin typeface="Calibri" panose="020F0502020204030204" pitchFamily="34" charset="0"/>
                <a:cs typeface="Calibri" panose="020F0502020204030204" pitchFamily="34" charset="0"/>
              </a:rPr>
              <a:t>behaviors of the system.</a:t>
            </a:r>
          </a:p>
        </p:txBody>
      </p:sp>
      <p:sp>
        <p:nvSpPr>
          <p:cNvPr id="7" name="Rectangle 16">
            <a:extLst>
              <a:ext uri="{FF2B5EF4-FFF2-40B4-BE49-F238E27FC236}">
                <a16:creationId xmlns:a16="http://schemas.microsoft.com/office/drawing/2014/main" id="{5DC32B61-61BD-4143-8A17-E3E552988AC3}"/>
              </a:ext>
            </a:extLst>
          </p:cNvPr>
          <p:cNvSpPr/>
          <p:nvPr/>
        </p:nvSpPr>
        <p:spPr>
          <a:xfrm rot="2700000">
            <a:off x="6143761" y="3252063"/>
            <a:ext cx="1458139" cy="133329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921550949"/>
      </p:ext>
    </p:extLst>
  </p:cSld>
  <p:clrMapOvr>
    <a:masterClrMapping/>
  </p:clrMapOvr>
  <p:transition spd="med">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02D5AC-A1C2-45F9-A965-4CB08A85E141}"/>
              </a:ext>
            </a:extLst>
          </p:cNvPr>
          <p:cNvSpPr/>
          <p:nvPr/>
        </p:nvSpPr>
        <p:spPr>
          <a:xfrm>
            <a:off x="2412049" y="367042"/>
            <a:ext cx="4319901" cy="523220"/>
          </a:xfrm>
          <a:prstGeom prst="rect">
            <a:avLst/>
          </a:prstGeom>
        </p:spPr>
        <p:txBody>
          <a:bodyPr wrap="none">
            <a:spAutoFit/>
          </a:bodyPr>
          <a:lstStyle/>
          <a:p>
            <a:r>
              <a:rPr lang="en-US" sz="2800" b="1" u="sng" dirty="0">
                <a:latin typeface="Arial Rounded MT Bold" panose="020F0704030504030204" pitchFamily="34" charset="0"/>
              </a:rPr>
              <a:t>SYSTEM </a:t>
            </a:r>
            <a:r>
              <a:rPr lang="en-US" sz="2800" b="1" u="sng" dirty="0">
                <a:solidFill>
                  <a:schemeClr val="accent1">
                    <a:lumMod val="75000"/>
                  </a:schemeClr>
                </a:solidFill>
                <a:latin typeface="Arial Rounded MT Bold" panose="020F0704030504030204" pitchFamily="34" charset="0"/>
              </a:rPr>
              <a:t>ACHITECTURE</a:t>
            </a:r>
          </a:p>
        </p:txBody>
      </p:sp>
      <p:pic>
        <p:nvPicPr>
          <p:cNvPr id="2" name="Picture 1">
            <a:extLst>
              <a:ext uri="{FF2B5EF4-FFF2-40B4-BE49-F238E27FC236}">
                <a16:creationId xmlns:a16="http://schemas.microsoft.com/office/drawing/2014/main" id="{BC4A2592-65CB-481B-B8E2-5374FAD50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890262"/>
            <a:ext cx="5185287" cy="4253237"/>
          </a:xfrm>
          <a:prstGeom prst="rect">
            <a:avLst/>
          </a:prstGeom>
        </p:spPr>
      </p:pic>
      <p:sp>
        <p:nvSpPr>
          <p:cNvPr id="3" name="Rectangle 2"/>
          <p:cNvSpPr/>
          <p:nvPr/>
        </p:nvSpPr>
        <p:spPr>
          <a:xfrm>
            <a:off x="6048520" y="3075806"/>
            <a:ext cx="1403800"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p:nvPr/>
        </p:nvCxnSpPr>
        <p:spPr>
          <a:xfrm rot="10800000" flipV="1">
            <a:off x="3636900" y="2992633"/>
            <a:ext cx="2484632" cy="432048"/>
          </a:xfrm>
          <a:prstGeom prst="bentConnector3">
            <a:avLst>
              <a:gd name="adj1" fmla="val 66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156176" y="3651870"/>
            <a:ext cx="288032" cy="28803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4859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02D5AC-A1C2-45F9-A965-4CB08A85E141}"/>
              </a:ext>
            </a:extLst>
          </p:cNvPr>
          <p:cNvSpPr/>
          <p:nvPr/>
        </p:nvSpPr>
        <p:spPr>
          <a:xfrm>
            <a:off x="2412049" y="367042"/>
            <a:ext cx="4319901" cy="523220"/>
          </a:xfrm>
          <a:prstGeom prst="rect">
            <a:avLst/>
          </a:prstGeom>
        </p:spPr>
        <p:txBody>
          <a:bodyPr wrap="none">
            <a:spAutoFit/>
          </a:bodyPr>
          <a:lstStyle/>
          <a:p>
            <a:r>
              <a:rPr lang="en-US" sz="2800" b="1" u="sng" dirty="0">
                <a:latin typeface="Arial Rounded MT Bold" panose="020F0704030504030204" pitchFamily="34" charset="0"/>
              </a:rPr>
              <a:t>SYSTEM </a:t>
            </a:r>
            <a:r>
              <a:rPr lang="en-US" sz="2800" b="1" u="sng" dirty="0">
                <a:solidFill>
                  <a:schemeClr val="accent1">
                    <a:lumMod val="75000"/>
                  </a:schemeClr>
                </a:solidFill>
                <a:latin typeface="Arial Rounded MT Bold" panose="020F0704030504030204" pitchFamily="34" charset="0"/>
              </a:rPr>
              <a:t>ACHITECTURE</a:t>
            </a:r>
          </a:p>
        </p:txBody>
      </p:sp>
      <p:sp>
        <p:nvSpPr>
          <p:cNvPr id="6" name="TextBox 5">
            <a:extLst>
              <a:ext uri="{FF2B5EF4-FFF2-40B4-BE49-F238E27FC236}">
                <a16:creationId xmlns:a16="http://schemas.microsoft.com/office/drawing/2014/main" id="{23F8EEFC-C474-43B1-971A-285AEC0AC58B}"/>
              </a:ext>
            </a:extLst>
          </p:cNvPr>
          <p:cNvSpPr txBox="1"/>
          <p:nvPr/>
        </p:nvSpPr>
        <p:spPr>
          <a:xfrm>
            <a:off x="0" y="953188"/>
            <a:ext cx="9144000" cy="3663503"/>
          </a:xfrm>
          <a:prstGeom prst="rect">
            <a:avLst/>
          </a:prstGeom>
          <a:noFill/>
        </p:spPr>
        <p:txBody>
          <a:bodyPr wrap="square">
            <a:spAutoFit/>
          </a:bodyPr>
          <a:lstStyle/>
          <a:p>
            <a:pPr marR="0" algn="just">
              <a:lnSpc>
                <a:spcPct val="150000"/>
              </a:lnSpc>
              <a:spcBef>
                <a:spcPts val="0"/>
              </a:spcBef>
              <a:spcAft>
                <a:spcPts val="0"/>
              </a:spcAft>
              <a:tabLst>
                <a:tab pos="109538" algn="l"/>
                <a:tab pos="231775" algn="l"/>
              </a:tabLst>
            </a:pPr>
            <a:r>
              <a:rPr lang="en-US" sz="1200" b="1" u="sng" spc="-5" dirty="0">
                <a:solidFill>
                  <a:srgbClr val="292929"/>
                </a:solidFill>
                <a:effectLst/>
                <a:latin typeface="Calibri" panose="020F0502020204030204" pitchFamily="34" charset="0"/>
                <a:ea typeface="Arial" panose="020B0604020202020204" pitchFamily="34" charset="0"/>
                <a:cs typeface="Calibri" panose="020F0502020204030204" pitchFamily="34" charset="0"/>
              </a:rPr>
              <a:t>Model</a:t>
            </a:r>
            <a:r>
              <a:rPr lang="en-US" sz="1200" spc="-5" dirty="0">
                <a:solidFill>
                  <a:srgbClr val="292929"/>
                </a:solidFill>
                <a:effectLst/>
                <a:latin typeface="Calibri" panose="020F0502020204030204" pitchFamily="34" charset="0"/>
                <a:ea typeface="Arial" panose="020B0604020202020204" pitchFamily="34" charset="0"/>
                <a:cs typeface="Calibri" panose="020F0502020204030204" pitchFamily="34" charset="0"/>
              </a:rPr>
              <a:t>   It is known as the lowest level which means it is responsible for maintaining data. Handle data logically so it basically deals with data. The model is actually connected to the database so anything you do with data. Adding or retrieving data is done in the model component. It responds to the controller requests because the controller never talks to the database by itself. The model talks to the database back and forth and then it </a:t>
            </a:r>
          </a:p>
          <a:p>
            <a:pPr marR="0" algn="just">
              <a:lnSpc>
                <a:spcPct val="150000"/>
              </a:lnSpc>
              <a:spcBef>
                <a:spcPts val="0"/>
              </a:spcBef>
              <a:spcAft>
                <a:spcPts val="0"/>
              </a:spcAft>
              <a:tabLst>
                <a:tab pos="109538" algn="l"/>
                <a:tab pos="231775" algn="l"/>
              </a:tabLst>
            </a:pPr>
            <a:r>
              <a:rPr lang="en-US" sz="1200" spc="-5" dirty="0">
                <a:solidFill>
                  <a:srgbClr val="292929"/>
                </a:solidFill>
                <a:effectLst/>
                <a:latin typeface="Calibri" panose="020F0502020204030204" pitchFamily="34" charset="0"/>
                <a:ea typeface="Arial" panose="020B0604020202020204" pitchFamily="34" charset="0"/>
                <a:cs typeface="Calibri" panose="020F0502020204030204" pitchFamily="34" charset="0"/>
              </a:rPr>
              <a:t>gives the needed data to the controller. Note: the model never communicated with the view directly.</a:t>
            </a:r>
          </a:p>
          <a:p>
            <a:pPr marL="400050" marR="0" indent="-400050" algn="just">
              <a:lnSpc>
                <a:spcPct val="150000"/>
              </a:lnSpc>
              <a:spcBef>
                <a:spcPts val="0"/>
              </a:spcBef>
              <a:spcAft>
                <a:spcPts val="0"/>
              </a:spcAft>
              <a:tabLst>
                <a:tab pos="109538" algn="l"/>
                <a:tab pos="231775" algn="l"/>
              </a:tabLst>
            </a:pPr>
            <a:endParaRPr lang="en-US" sz="1200" dirty="0">
              <a:effectLst/>
              <a:latin typeface="Calibri" panose="020F0502020204030204" pitchFamily="34" charset="0"/>
              <a:ea typeface="Arial" panose="020B0604020202020204" pitchFamily="34" charset="0"/>
              <a:cs typeface="Calibri" panose="020F0502020204030204" pitchFamily="34" charset="0"/>
            </a:endParaRPr>
          </a:p>
          <a:p>
            <a:pPr marR="0" algn="just">
              <a:lnSpc>
                <a:spcPct val="150000"/>
              </a:lnSpc>
              <a:spcBef>
                <a:spcPts val="0"/>
              </a:spcBef>
              <a:spcAft>
                <a:spcPts val="0"/>
              </a:spcAft>
              <a:tabLst>
                <a:tab pos="109538" algn="l"/>
                <a:tab pos="231775" algn="l"/>
              </a:tabLst>
            </a:pPr>
            <a:r>
              <a:rPr lang="en-US" sz="1200" b="1" u="sng" spc="-5" dirty="0">
                <a:solidFill>
                  <a:srgbClr val="292929"/>
                </a:solidFill>
                <a:effectLst/>
                <a:latin typeface="Calibri" panose="020F0502020204030204" pitchFamily="34" charset="0"/>
                <a:ea typeface="Arial" panose="020B0604020202020204" pitchFamily="34" charset="0"/>
                <a:cs typeface="Calibri" panose="020F0502020204030204" pitchFamily="34" charset="0"/>
              </a:rPr>
              <a:t>View</a:t>
            </a:r>
            <a:r>
              <a:rPr lang="en-US" sz="1200" b="1" spc="-5" dirty="0">
                <a:solidFill>
                  <a:srgbClr val="292929"/>
                </a:solidFill>
                <a:effectLst/>
                <a:latin typeface="Calibri" panose="020F0502020204030204" pitchFamily="34" charset="0"/>
                <a:ea typeface="Arial" panose="020B0604020202020204" pitchFamily="34" charset="0"/>
                <a:cs typeface="Calibri" panose="020F0502020204030204" pitchFamily="34" charset="0"/>
              </a:rPr>
              <a:t>   </a:t>
            </a:r>
            <a:r>
              <a:rPr lang="en-US" sz="1200" spc="-5" dirty="0">
                <a:solidFill>
                  <a:srgbClr val="292929"/>
                </a:solidFill>
                <a:effectLst/>
                <a:latin typeface="Calibri" panose="020F0502020204030204" pitchFamily="34" charset="0"/>
                <a:ea typeface="Arial" panose="020B0604020202020204" pitchFamily="34" charset="0"/>
                <a:cs typeface="Calibri" panose="020F0502020204030204" pitchFamily="34" charset="0"/>
              </a:rPr>
              <a:t>Data representation is done by the view component. It actually generates UI or user interface for the user. So at web applications when you think of the view component just think the Html/CSS part. Views are created by the data which is collected by the model component but these </a:t>
            </a:r>
          </a:p>
          <a:p>
            <a:pPr marR="0" algn="just">
              <a:lnSpc>
                <a:spcPct val="150000"/>
              </a:lnSpc>
              <a:spcBef>
                <a:spcPts val="0"/>
              </a:spcBef>
              <a:spcAft>
                <a:spcPts val="0"/>
              </a:spcAft>
              <a:tabLst>
                <a:tab pos="109538" algn="l"/>
                <a:tab pos="231775" algn="l"/>
              </a:tabLst>
            </a:pPr>
            <a:r>
              <a:rPr lang="en-US" sz="1200" spc="-5" dirty="0">
                <a:solidFill>
                  <a:srgbClr val="292929"/>
                </a:solidFill>
                <a:effectLst/>
                <a:latin typeface="Calibri" panose="020F0502020204030204" pitchFamily="34" charset="0"/>
                <a:ea typeface="Arial" panose="020B0604020202020204" pitchFamily="34" charset="0"/>
                <a:cs typeface="Calibri" panose="020F0502020204030204" pitchFamily="34" charset="0"/>
              </a:rPr>
              <a:t>data aren’t taken directly but through the controller, so the view only speaks to the controller</a:t>
            </a:r>
            <a:r>
              <a:rPr lang="en-US" sz="1200" spc="-5" dirty="0">
                <a:solidFill>
                  <a:srgbClr val="292929"/>
                </a:solidFill>
                <a:latin typeface="Calibri" panose="020F0502020204030204" pitchFamily="34" charset="0"/>
                <a:ea typeface="Arial" panose="020B0604020202020204" pitchFamily="34" charset="0"/>
                <a:cs typeface="Calibri" panose="020F0502020204030204" pitchFamily="34" charset="0"/>
              </a:rPr>
              <a:t>.</a:t>
            </a:r>
          </a:p>
          <a:p>
            <a:pPr marL="400050" marR="0" indent="-400050" algn="just">
              <a:lnSpc>
                <a:spcPct val="150000"/>
              </a:lnSpc>
              <a:spcBef>
                <a:spcPts val="0"/>
              </a:spcBef>
              <a:spcAft>
                <a:spcPts val="0"/>
              </a:spcAft>
              <a:tabLst>
                <a:tab pos="109538" algn="l"/>
                <a:tab pos="231775" algn="l"/>
              </a:tabLst>
            </a:pPr>
            <a:endParaRPr lang="en-US" sz="1200" dirty="0">
              <a:effectLst/>
              <a:latin typeface="Calibri" panose="020F0502020204030204" pitchFamily="34" charset="0"/>
              <a:ea typeface="Arial" panose="020B0604020202020204" pitchFamily="34" charset="0"/>
              <a:cs typeface="Calibri" panose="020F0502020204030204" pitchFamily="34" charset="0"/>
            </a:endParaRPr>
          </a:p>
          <a:p>
            <a:pPr marR="0" algn="just">
              <a:lnSpc>
                <a:spcPct val="150000"/>
              </a:lnSpc>
              <a:spcBef>
                <a:spcPts val="0"/>
              </a:spcBef>
              <a:spcAft>
                <a:spcPts val="0"/>
              </a:spcAft>
              <a:tabLst>
                <a:tab pos="109538" algn="l"/>
                <a:tab pos="231775" algn="l"/>
              </a:tabLst>
            </a:pPr>
            <a:r>
              <a:rPr lang="en-US" sz="1200" b="1" u="sng" dirty="0">
                <a:solidFill>
                  <a:srgbClr val="222222"/>
                </a:solidFill>
                <a:effectLst/>
                <a:latin typeface="Calibri" panose="020F0502020204030204" pitchFamily="34" charset="0"/>
                <a:ea typeface="Arial" panose="020B0604020202020204" pitchFamily="34" charset="0"/>
                <a:cs typeface="Calibri" panose="020F0502020204030204" pitchFamily="34" charset="0"/>
              </a:rPr>
              <a:t>Controller</a:t>
            </a:r>
            <a:r>
              <a:rPr lang="en-US" sz="1200" b="1" dirty="0">
                <a:solidFill>
                  <a:srgbClr val="222222"/>
                </a:solidFill>
                <a:effectLst/>
                <a:latin typeface="Calibri" panose="020F0502020204030204" pitchFamily="34" charset="0"/>
                <a:ea typeface="Arial" panose="020B0604020202020204" pitchFamily="34" charset="0"/>
                <a:cs typeface="Calibri" panose="020F0502020204030204" pitchFamily="34" charset="0"/>
              </a:rPr>
              <a:t>  </a:t>
            </a:r>
            <a:r>
              <a:rPr lang="en-US" sz="1200" spc="-5" dirty="0">
                <a:solidFill>
                  <a:srgbClr val="292929"/>
                </a:solidFill>
                <a:effectLst/>
                <a:latin typeface="Calibri" panose="020F0502020204030204" pitchFamily="34" charset="0"/>
                <a:ea typeface="Arial" panose="020B0604020202020204" pitchFamily="34" charset="0"/>
                <a:cs typeface="Calibri" panose="020F0502020204030204" pitchFamily="34" charset="0"/>
              </a:rPr>
              <a:t>It’s known as the main man because the controller is the component that enables the interconnection between the views and the </a:t>
            </a:r>
          </a:p>
          <a:p>
            <a:pPr marR="0" algn="just">
              <a:lnSpc>
                <a:spcPct val="150000"/>
              </a:lnSpc>
              <a:spcBef>
                <a:spcPts val="0"/>
              </a:spcBef>
              <a:spcAft>
                <a:spcPts val="0"/>
              </a:spcAft>
              <a:tabLst>
                <a:tab pos="109538" algn="l"/>
                <a:tab pos="231775" algn="l"/>
              </a:tabLst>
            </a:pPr>
            <a:r>
              <a:rPr lang="en-US" sz="1200" spc="-5" dirty="0">
                <a:solidFill>
                  <a:srgbClr val="292929"/>
                </a:solidFill>
                <a:effectLst/>
                <a:latin typeface="Calibri" panose="020F0502020204030204" pitchFamily="34" charset="0"/>
                <a:ea typeface="Arial" panose="020B0604020202020204" pitchFamily="34" charset="0"/>
                <a:cs typeface="Calibri" panose="020F0502020204030204" pitchFamily="34" charset="0"/>
              </a:rPr>
              <a:t>model so it acts as an intermediary. The controller doesn’t have to worry about handling data logic, it just tells the model what to do. After </a:t>
            </a:r>
          </a:p>
          <a:p>
            <a:pPr marR="0" algn="just">
              <a:lnSpc>
                <a:spcPct val="150000"/>
              </a:lnSpc>
              <a:spcBef>
                <a:spcPts val="0"/>
              </a:spcBef>
              <a:spcAft>
                <a:spcPts val="0"/>
              </a:spcAft>
              <a:tabLst>
                <a:tab pos="109538" algn="l"/>
                <a:tab pos="231775" algn="l"/>
              </a:tabLst>
            </a:pPr>
            <a:r>
              <a:rPr lang="en-US" sz="1200" spc="-5" dirty="0">
                <a:solidFill>
                  <a:srgbClr val="292929"/>
                </a:solidFill>
                <a:effectLst/>
                <a:latin typeface="Calibri" panose="020F0502020204030204" pitchFamily="34" charset="0"/>
                <a:ea typeface="Arial" panose="020B0604020202020204" pitchFamily="34" charset="0"/>
                <a:cs typeface="Calibri" panose="020F0502020204030204" pitchFamily="34" charset="0"/>
              </a:rPr>
              <a:t>receiving data from the model it processes it and then it takes all that information it sends it to the view and explains how to represent to the user. </a:t>
            </a:r>
            <a:r>
              <a:rPr lang="en-US" sz="1200" b="1" spc="-5" dirty="0">
                <a:solidFill>
                  <a:srgbClr val="292929"/>
                </a:solidFill>
                <a:effectLst/>
                <a:latin typeface="Calibri" panose="020F0502020204030204" pitchFamily="34" charset="0"/>
                <a:ea typeface="Arial" panose="020B0604020202020204" pitchFamily="34" charset="0"/>
                <a:cs typeface="Calibri" panose="020F0502020204030204" pitchFamily="34" charset="0"/>
              </a:rPr>
              <a:t>Note: Views and models cannot talk directly.</a:t>
            </a:r>
            <a:endParaRPr lang="en-US" sz="1200" b="1" dirty="0">
              <a:effectLst/>
              <a:latin typeface="Calibri" panose="020F0502020204030204" pitchFamily="34" charset="0"/>
              <a:ea typeface="Arial" panose="020B0604020202020204" pitchFamily="34" charset="0"/>
              <a:cs typeface="Calibri" panose="020F0502020204030204" pitchFamily="34" charset="0"/>
            </a:endParaRPr>
          </a:p>
        </p:txBody>
      </p:sp>
    </p:spTree>
    <p:extLst>
      <p:ext uri="{BB962C8B-B14F-4D97-AF65-F5344CB8AC3E}">
        <p14:creationId xmlns:p14="http://schemas.microsoft.com/office/powerpoint/2010/main" val="2237779294"/>
      </p:ext>
    </p:extLst>
  </p:cSld>
  <p:clrMapOvr>
    <a:masterClrMapping/>
  </p:clrMapOvr>
  <p:transition spd="med">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491879" y="47893"/>
            <a:ext cx="5184577" cy="1009141"/>
            <a:chOff x="3588494" y="3327771"/>
            <a:chExt cx="1775594" cy="1009141"/>
          </a:xfrm>
        </p:grpSpPr>
        <p:sp>
          <p:nvSpPr>
            <p:cNvPr id="6" name="Text Placeholder 17"/>
            <p:cNvSpPr txBox="1">
              <a:spLocks/>
            </p:cNvSpPr>
            <p:nvPr/>
          </p:nvSpPr>
          <p:spPr>
            <a:xfrm>
              <a:off x="3779911" y="3327771"/>
              <a:ext cx="158417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solidFill>
                    <a:schemeClr val="tx1">
                      <a:lumMod val="75000"/>
                      <a:lumOff val="25000"/>
                    </a:schemeClr>
                  </a:solidFill>
                  <a:latin typeface="Calibri" panose="020F0502020204030204" pitchFamily="34" charset="0"/>
                  <a:cs typeface="Calibri" panose="020F0502020204030204" pitchFamily="34" charset="0"/>
                </a:rPr>
                <a:t>CONTEXT  </a:t>
              </a:r>
            </a:p>
          </p:txBody>
        </p:sp>
        <p:sp>
          <p:nvSpPr>
            <p:cNvPr id="7" name="Text Placeholder 18"/>
            <p:cNvSpPr txBox="1">
              <a:spLocks/>
            </p:cNvSpPr>
            <p:nvPr/>
          </p:nvSpPr>
          <p:spPr>
            <a:xfrm>
              <a:off x="3671872" y="3412312"/>
              <a:ext cx="1584177"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accent2"/>
                  </a:solidFill>
                  <a:latin typeface="Calibri" panose="020F0502020204030204" pitchFamily="34" charset="0"/>
                  <a:cs typeface="Calibri" panose="020F0502020204030204" pitchFamily="34" charset="0"/>
                </a:rPr>
                <a:t>                        DIAGRAM</a:t>
              </a:r>
            </a:p>
          </p:txBody>
        </p:sp>
        <p:sp>
          <p:nvSpPr>
            <p:cNvPr id="8" name="TextBox 7"/>
            <p:cNvSpPr txBox="1"/>
            <p:nvPr/>
          </p:nvSpPr>
          <p:spPr>
            <a:xfrm>
              <a:off x="3588494" y="3478407"/>
              <a:ext cx="1750932" cy="858505"/>
            </a:xfrm>
            <a:prstGeom prst="rect">
              <a:avLst/>
            </a:prstGeom>
            <a:noFill/>
          </p:spPr>
          <p:txBody>
            <a:bodyPr wrap="square" rtlCol="0" anchor="ctr">
              <a:spAutoFit/>
            </a:bodyPr>
            <a:lstStyle/>
            <a:p>
              <a:pPr marL="457200" marR="0" indent="234950">
                <a:lnSpc>
                  <a:spcPct val="115000"/>
                </a:lnSpc>
                <a:spcBef>
                  <a:spcPts val="0"/>
                </a:spcBef>
                <a:spcAft>
                  <a:spcPts val="0"/>
                </a:spcAft>
              </a:pPr>
              <a:r>
                <a:rPr lang="en-US" sz="1100" b="1" dirty="0">
                  <a:effectLst/>
                  <a:latin typeface="Calibri" panose="020F0502020204030204" pitchFamily="34" charset="0"/>
                  <a:ea typeface="Arial" panose="020B0604020202020204" pitchFamily="34" charset="0"/>
                </a:rPr>
                <a:t> </a:t>
              </a:r>
            </a:p>
            <a:p>
              <a:pPr marL="457200" marR="0" indent="234950">
                <a:lnSpc>
                  <a:spcPct val="115000"/>
                </a:lnSpc>
                <a:spcBef>
                  <a:spcPts val="0"/>
                </a:spcBef>
                <a:spcAft>
                  <a:spcPts val="0"/>
                </a:spcAft>
              </a:pPr>
              <a:r>
                <a:rPr lang="en-US" sz="1100" dirty="0">
                  <a:effectLst/>
                  <a:ea typeface="Arial" panose="020B0604020202020204" pitchFamily="34" charset="0"/>
                  <a:cs typeface="Calibri" panose="020F0502020204030204" pitchFamily="34" charset="0"/>
                </a:rPr>
                <a:t> A system context diagram represents all the components</a:t>
              </a:r>
            </a:p>
            <a:p>
              <a:pPr marL="447675" marR="0">
                <a:lnSpc>
                  <a:spcPct val="115000"/>
                </a:lnSpc>
                <a:spcBef>
                  <a:spcPts val="0"/>
                </a:spcBef>
                <a:spcAft>
                  <a:spcPts val="0"/>
                </a:spcAft>
              </a:pPr>
              <a:r>
                <a:rPr lang="en-US" sz="1100" dirty="0">
                  <a:effectLst/>
                  <a:ea typeface="Arial" panose="020B0604020202020204" pitchFamily="34" charset="0"/>
                  <a:cs typeface="Calibri" panose="020F0502020204030204" pitchFamily="34" charset="0"/>
                </a:rPr>
                <a:t>      that may interact with the system, hence displays the entire </a:t>
              </a:r>
            </a:p>
            <a:p>
              <a:pPr marL="447675" marR="0">
                <a:lnSpc>
                  <a:spcPct val="115000"/>
                </a:lnSpc>
                <a:spcBef>
                  <a:spcPts val="0"/>
                </a:spcBef>
                <a:spcAft>
                  <a:spcPts val="0"/>
                </a:spcAft>
              </a:pPr>
              <a:r>
                <a:rPr lang="en-US" sz="1100" dirty="0">
                  <a:ea typeface="Arial" panose="020B0604020202020204" pitchFamily="34" charset="0"/>
                  <a:cs typeface="Calibri" panose="020F0502020204030204" pitchFamily="34" charset="0"/>
                </a:rPr>
                <a:t>       </a:t>
              </a:r>
              <a:r>
                <a:rPr lang="en-US" sz="1100" dirty="0">
                  <a:effectLst/>
                  <a:ea typeface="Arial" panose="020B0604020202020204" pitchFamily="34" charset="0"/>
                  <a:cs typeface="Calibri" panose="020F0502020204030204" pitchFamily="34" charset="0"/>
                </a:rPr>
                <a:t>software system as a unit</a:t>
              </a:r>
              <a:r>
                <a:rPr lang="en-US" sz="1100" dirty="0">
                  <a:effectLst/>
                  <a:latin typeface="Calibri" panose="020F0502020204030204" pitchFamily="34" charset="0"/>
                  <a:ea typeface="Arial" panose="020B0604020202020204" pitchFamily="34" charset="0"/>
                  <a:cs typeface="Calibri" panose="020F0502020204030204" pitchFamily="34" charset="0"/>
                </a:rPr>
                <a:t>.</a:t>
              </a:r>
              <a:endParaRPr lang="ko-KR" altLang="en-US" sz="1100" dirty="0">
                <a:solidFill>
                  <a:schemeClr val="tx1">
                    <a:lumMod val="75000"/>
                    <a:lumOff val="25000"/>
                  </a:schemeClr>
                </a:solidFill>
                <a:latin typeface="Calibri" panose="020F0502020204030204" pitchFamily="34" charset="0"/>
                <a:cs typeface="Calibri" panose="020F0502020204030204" pitchFamily="34" charset="0"/>
              </a:endParaRPr>
            </a:p>
          </p:txBody>
        </p:sp>
      </p:grpSp>
      <p:grpSp>
        <p:nvGrpSpPr>
          <p:cNvPr id="9" name="Group 8"/>
          <p:cNvGrpSpPr/>
          <p:nvPr/>
        </p:nvGrpSpPr>
        <p:grpSpPr>
          <a:xfrm>
            <a:off x="3735334" y="1214033"/>
            <a:ext cx="5993808" cy="1335676"/>
            <a:chOff x="3679328" y="3327771"/>
            <a:chExt cx="2313401" cy="1335676"/>
          </a:xfrm>
        </p:grpSpPr>
        <p:sp>
          <p:nvSpPr>
            <p:cNvPr id="10" name="Text Placeholder 17"/>
            <p:cNvSpPr txBox="1">
              <a:spLocks/>
            </p:cNvSpPr>
            <p:nvPr/>
          </p:nvSpPr>
          <p:spPr>
            <a:xfrm>
              <a:off x="3779911" y="3327771"/>
              <a:ext cx="158417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solidFill>
                    <a:schemeClr val="tx1">
                      <a:lumMod val="75000"/>
                      <a:lumOff val="25000"/>
                    </a:schemeClr>
                  </a:solidFill>
                  <a:latin typeface="Calibri" panose="020F0502020204030204" pitchFamily="34" charset="0"/>
                  <a:cs typeface="Calibri" panose="020F0502020204030204" pitchFamily="34" charset="0"/>
                </a:rPr>
                <a:t>USE CASE</a:t>
              </a:r>
            </a:p>
          </p:txBody>
        </p:sp>
        <p:sp>
          <p:nvSpPr>
            <p:cNvPr id="11" name="Text Placeholder 18"/>
            <p:cNvSpPr txBox="1">
              <a:spLocks/>
            </p:cNvSpPr>
            <p:nvPr/>
          </p:nvSpPr>
          <p:spPr>
            <a:xfrm>
              <a:off x="3679328" y="3388531"/>
              <a:ext cx="1584177"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solidFill>
                    <a:schemeClr val="accent2"/>
                  </a:solidFill>
                  <a:cs typeface="Arial" pitchFamily="34" charset="0"/>
                </a:rPr>
                <a:t>                            </a:t>
              </a:r>
              <a:r>
                <a:rPr lang="en-US" sz="1800" dirty="0">
                  <a:solidFill>
                    <a:schemeClr val="accent2"/>
                  </a:solidFill>
                  <a:latin typeface="Calibri" panose="020F0502020204030204" pitchFamily="34" charset="0"/>
                  <a:cs typeface="Calibri" panose="020F0502020204030204" pitchFamily="34" charset="0"/>
                </a:rPr>
                <a:t>DIAGRAM</a:t>
              </a:r>
              <a:endParaRPr lang="en-US" sz="1800" dirty="0">
                <a:solidFill>
                  <a:schemeClr val="accent3"/>
                </a:solidFill>
                <a:latin typeface="Calibri" panose="020F0502020204030204" pitchFamily="34" charset="0"/>
                <a:cs typeface="Calibri" panose="020F0502020204030204" pitchFamily="34" charset="0"/>
              </a:endParaRPr>
            </a:p>
          </p:txBody>
        </p:sp>
        <p:sp>
          <p:nvSpPr>
            <p:cNvPr id="12" name="TextBox 11"/>
            <p:cNvSpPr txBox="1"/>
            <p:nvPr/>
          </p:nvSpPr>
          <p:spPr>
            <a:xfrm>
              <a:off x="3863289" y="3709340"/>
              <a:ext cx="2129440" cy="954107"/>
            </a:xfrm>
            <a:prstGeom prst="rect">
              <a:avLst/>
            </a:prstGeom>
            <a:noFill/>
          </p:spPr>
          <p:txBody>
            <a:bodyPr wrap="square" rtlCol="0" anchor="ctr">
              <a:spAutoFit/>
            </a:bodyPr>
            <a:lstStyle/>
            <a:p>
              <a:r>
                <a:rPr lang="en-US" sz="1100" dirty="0">
                  <a:effectLst/>
                  <a:ea typeface="Arial" panose="020B0604020202020204" pitchFamily="34" charset="0"/>
                </a:rPr>
                <a:t>A use case diagram at its simplest is a representation of a </a:t>
              </a:r>
            </a:p>
            <a:p>
              <a:r>
                <a:rPr lang="en-US" sz="1100" dirty="0">
                  <a:effectLst/>
                  <a:ea typeface="Arial" panose="020B0604020202020204" pitchFamily="34" charset="0"/>
                </a:rPr>
                <a:t>user’s interaction with the system that shows the relationship </a:t>
              </a:r>
            </a:p>
            <a:p>
              <a:r>
                <a:rPr lang="en-US" sz="1100" dirty="0">
                  <a:effectLst/>
                  <a:ea typeface="Arial" panose="020B0604020202020204" pitchFamily="34" charset="0"/>
                </a:rPr>
                <a:t>between the user and the different use cases in which the </a:t>
              </a:r>
            </a:p>
            <a:p>
              <a:r>
                <a:rPr lang="en-US" sz="1100" dirty="0">
                  <a:effectLst/>
                  <a:ea typeface="Arial" panose="020B0604020202020204" pitchFamily="34" charset="0"/>
                </a:rPr>
                <a:t>user is involved.</a:t>
              </a:r>
            </a:p>
            <a:p>
              <a:endParaRPr lang="ko-KR" altLang="en-US" sz="1200" dirty="0">
                <a:solidFill>
                  <a:schemeClr val="tx1">
                    <a:lumMod val="75000"/>
                    <a:lumOff val="25000"/>
                  </a:schemeClr>
                </a:solidFill>
                <a:cs typeface="Arial" pitchFamily="34" charset="0"/>
              </a:endParaRPr>
            </a:p>
          </p:txBody>
        </p:sp>
      </p:grpSp>
      <p:grpSp>
        <p:nvGrpSpPr>
          <p:cNvPr id="13" name="Group 12"/>
          <p:cNvGrpSpPr/>
          <p:nvPr/>
        </p:nvGrpSpPr>
        <p:grpSpPr>
          <a:xfrm>
            <a:off x="3770423" y="2446398"/>
            <a:ext cx="5122055" cy="1227267"/>
            <a:chOff x="3727957" y="3327368"/>
            <a:chExt cx="1733620" cy="1227267"/>
          </a:xfrm>
        </p:grpSpPr>
        <p:sp>
          <p:nvSpPr>
            <p:cNvPr id="14" name="Text Placeholder 17"/>
            <p:cNvSpPr txBox="1">
              <a:spLocks/>
            </p:cNvSpPr>
            <p:nvPr/>
          </p:nvSpPr>
          <p:spPr>
            <a:xfrm>
              <a:off x="3804284" y="3327368"/>
              <a:ext cx="158417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solidFill>
                    <a:schemeClr val="tx1">
                      <a:lumMod val="75000"/>
                      <a:lumOff val="25000"/>
                    </a:schemeClr>
                  </a:solidFill>
                  <a:latin typeface="Calibri" panose="020F0502020204030204" pitchFamily="34" charset="0"/>
                  <a:cs typeface="Calibri" panose="020F0502020204030204" pitchFamily="34" charset="0"/>
                </a:rPr>
                <a:t>ACTIVITY</a:t>
              </a:r>
            </a:p>
          </p:txBody>
        </p:sp>
        <p:sp>
          <p:nvSpPr>
            <p:cNvPr id="15" name="Text Placeholder 18"/>
            <p:cNvSpPr txBox="1">
              <a:spLocks/>
            </p:cNvSpPr>
            <p:nvPr/>
          </p:nvSpPr>
          <p:spPr>
            <a:xfrm>
              <a:off x="3727957" y="3389661"/>
              <a:ext cx="1584177"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solidFill>
                    <a:schemeClr val="accent2"/>
                  </a:solidFill>
                  <a:cs typeface="Arial" pitchFamily="34" charset="0"/>
                </a:rPr>
                <a:t>                           </a:t>
              </a:r>
              <a:r>
                <a:rPr lang="en-US" sz="1800" dirty="0">
                  <a:solidFill>
                    <a:schemeClr val="accent2"/>
                  </a:solidFill>
                  <a:latin typeface="Calibri" panose="020F0502020204030204" pitchFamily="34" charset="0"/>
                  <a:cs typeface="Calibri" panose="020F0502020204030204" pitchFamily="34" charset="0"/>
                </a:rPr>
                <a:t>DIAGRAM</a:t>
              </a:r>
              <a:endParaRPr lang="en-US" sz="1800" dirty="0">
                <a:solidFill>
                  <a:schemeClr val="accent4"/>
                </a:solidFill>
                <a:latin typeface="Calibri" panose="020F0502020204030204" pitchFamily="34" charset="0"/>
                <a:cs typeface="Calibri" panose="020F0502020204030204" pitchFamily="34" charset="0"/>
              </a:endParaRPr>
            </a:p>
          </p:txBody>
        </p:sp>
        <p:sp>
          <p:nvSpPr>
            <p:cNvPr id="16" name="TextBox 15"/>
            <p:cNvSpPr txBox="1"/>
            <p:nvPr/>
          </p:nvSpPr>
          <p:spPr>
            <a:xfrm>
              <a:off x="3877400" y="3600528"/>
              <a:ext cx="1584177" cy="954107"/>
            </a:xfrm>
            <a:prstGeom prst="rect">
              <a:avLst/>
            </a:prstGeom>
            <a:noFill/>
          </p:spPr>
          <p:txBody>
            <a:bodyPr wrap="square" rtlCol="0" anchor="ctr">
              <a:spAutoFit/>
            </a:bodyPr>
            <a:lstStyle/>
            <a:p>
              <a:r>
                <a:rPr lang="en-US" sz="1100" dirty="0">
                  <a:effectLst/>
                  <a:ea typeface="Arial" panose="020B0604020202020204" pitchFamily="34" charset="0"/>
                </a:rPr>
                <a:t>Activity diagram is basically a flowchart to represent the flow from </a:t>
              </a:r>
            </a:p>
            <a:p>
              <a:r>
                <a:rPr lang="en-US" sz="1100" dirty="0">
                  <a:effectLst/>
                  <a:ea typeface="Arial" panose="020B0604020202020204" pitchFamily="34" charset="0"/>
                </a:rPr>
                <a:t>one activity to another activity. The activity can be described as an </a:t>
              </a:r>
            </a:p>
            <a:p>
              <a:r>
                <a:rPr lang="en-US" sz="1100" dirty="0">
                  <a:effectLst/>
                  <a:ea typeface="Arial" panose="020B0604020202020204" pitchFamily="34" charset="0"/>
                </a:rPr>
                <a:t>operation of the system. The control flow is drawn from one operation </a:t>
              </a:r>
            </a:p>
            <a:p>
              <a:r>
                <a:rPr lang="en-US" sz="1100" dirty="0">
                  <a:effectLst/>
                  <a:ea typeface="Arial" panose="020B0604020202020204" pitchFamily="34" charset="0"/>
                </a:rPr>
                <a:t>to another.</a:t>
              </a:r>
            </a:p>
            <a:p>
              <a:endParaRPr lang="ko-KR" altLang="en-US" sz="1200" dirty="0">
                <a:solidFill>
                  <a:schemeClr val="tx1">
                    <a:lumMod val="75000"/>
                    <a:lumOff val="25000"/>
                  </a:schemeClr>
                </a:solidFill>
                <a:cs typeface="Arial" pitchFamily="34" charset="0"/>
              </a:endParaRPr>
            </a:p>
          </p:txBody>
        </p:sp>
      </p:grpSp>
      <p:sp>
        <p:nvSpPr>
          <p:cNvPr id="17" name="Text Placeholder 17"/>
          <p:cNvSpPr txBox="1">
            <a:spLocks/>
          </p:cNvSpPr>
          <p:nvPr/>
        </p:nvSpPr>
        <p:spPr>
          <a:xfrm>
            <a:off x="18180" y="322499"/>
            <a:ext cx="1961532" cy="229194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b="1" dirty="0">
              <a:solidFill>
                <a:schemeClr val="tx1">
                  <a:lumMod val="75000"/>
                  <a:lumOff val="25000"/>
                </a:schemeClr>
              </a:solidFill>
              <a:latin typeface="+mj-lt"/>
              <a:cs typeface="Arial" pitchFamily="34" charset="0"/>
            </a:endParaRPr>
          </a:p>
          <a:p>
            <a:pPr marL="0" indent="0">
              <a:buNone/>
            </a:pPr>
            <a:r>
              <a:rPr lang="en-US" sz="2800" b="1" u="sng" dirty="0">
                <a:solidFill>
                  <a:schemeClr val="accent1"/>
                </a:solidFill>
                <a:latin typeface="Arial Rounded MT Bold" panose="020F0704030504030204" pitchFamily="34" charset="0"/>
                <a:cs typeface="Arial" pitchFamily="34" charset="0"/>
              </a:rPr>
              <a:t>SYSTEM</a:t>
            </a:r>
          </a:p>
          <a:p>
            <a:pPr marL="404813" indent="52388">
              <a:buNone/>
            </a:pPr>
            <a:r>
              <a:rPr lang="en-US" sz="2800" b="1" u="sng" dirty="0">
                <a:solidFill>
                  <a:schemeClr val="tx1">
                    <a:lumMod val="75000"/>
                    <a:lumOff val="25000"/>
                  </a:schemeClr>
                </a:solidFill>
                <a:latin typeface="Arial Rounded MT Bold" panose="020F0704030504030204" pitchFamily="34" charset="0"/>
                <a:cs typeface="Arial" pitchFamily="34" charset="0"/>
              </a:rPr>
              <a:t>MODEL</a:t>
            </a:r>
          </a:p>
        </p:txBody>
      </p:sp>
      <p:grpSp>
        <p:nvGrpSpPr>
          <p:cNvPr id="24" name="Group 23">
            <a:extLst>
              <a:ext uri="{FF2B5EF4-FFF2-40B4-BE49-F238E27FC236}">
                <a16:creationId xmlns:a16="http://schemas.microsoft.com/office/drawing/2014/main" id="{114838AD-A07F-46CE-8B05-E91563BA98C6}"/>
              </a:ext>
            </a:extLst>
          </p:cNvPr>
          <p:cNvGrpSpPr/>
          <p:nvPr/>
        </p:nvGrpSpPr>
        <p:grpSpPr>
          <a:xfrm>
            <a:off x="3991188" y="3614510"/>
            <a:ext cx="4171721" cy="902140"/>
            <a:chOff x="3753949" y="3327771"/>
            <a:chExt cx="1610139" cy="902140"/>
          </a:xfrm>
        </p:grpSpPr>
        <p:sp>
          <p:nvSpPr>
            <p:cNvPr id="25" name="Text Placeholder 17">
              <a:extLst>
                <a:ext uri="{FF2B5EF4-FFF2-40B4-BE49-F238E27FC236}">
                  <a16:creationId xmlns:a16="http://schemas.microsoft.com/office/drawing/2014/main" id="{F9859410-2174-46F6-A79D-8AC6DB56AD4E}"/>
                </a:ext>
              </a:extLst>
            </p:cNvPr>
            <p:cNvSpPr txBox="1">
              <a:spLocks/>
            </p:cNvSpPr>
            <p:nvPr/>
          </p:nvSpPr>
          <p:spPr>
            <a:xfrm>
              <a:off x="3779911" y="3327771"/>
              <a:ext cx="158417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solidFill>
                    <a:schemeClr val="tx1">
                      <a:lumMod val="75000"/>
                      <a:lumOff val="25000"/>
                    </a:schemeClr>
                  </a:solidFill>
                  <a:latin typeface="Calibri" panose="020F0502020204030204" pitchFamily="34" charset="0"/>
                  <a:cs typeface="Calibri" panose="020F0502020204030204" pitchFamily="34" charset="0"/>
                </a:rPr>
                <a:t>SEQUENCE</a:t>
              </a:r>
            </a:p>
          </p:txBody>
        </p:sp>
        <p:sp>
          <p:nvSpPr>
            <p:cNvPr id="26" name="Text Placeholder 18">
              <a:extLst>
                <a:ext uri="{FF2B5EF4-FFF2-40B4-BE49-F238E27FC236}">
                  <a16:creationId xmlns:a16="http://schemas.microsoft.com/office/drawing/2014/main" id="{DA58765C-3FA1-41EB-8ECD-5EBB215D3A55}"/>
                </a:ext>
              </a:extLst>
            </p:cNvPr>
            <p:cNvSpPr txBox="1">
              <a:spLocks/>
            </p:cNvSpPr>
            <p:nvPr/>
          </p:nvSpPr>
          <p:spPr>
            <a:xfrm>
              <a:off x="3753949" y="3390875"/>
              <a:ext cx="1584177"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solidFill>
                    <a:schemeClr val="accent2"/>
                  </a:solidFill>
                  <a:cs typeface="Arial" pitchFamily="34" charset="0"/>
                </a:rPr>
                <a:t>                           </a:t>
              </a:r>
              <a:r>
                <a:rPr lang="en-US" sz="1800" dirty="0">
                  <a:solidFill>
                    <a:schemeClr val="accent2"/>
                  </a:solidFill>
                  <a:latin typeface="Calibri" panose="020F0502020204030204" pitchFamily="34" charset="0"/>
                  <a:cs typeface="Calibri" panose="020F0502020204030204" pitchFamily="34" charset="0"/>
                </a:rPr>
                <a:t>DIAGRAM</a:t>
              </a:r>
              <a:endParaRPr lang="en-US" sz="1800" dirty="0">
                <a:solidFill>
                  <a:schemeClr val="accent4"/>
                </a:solidFill>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C2435E4A-1274-42AB-AF8D-C396A13BB4F8}"/>
                </a:ext>
              </a:extLst>
            </p:cNvPr>
            <p:cNvSpPr txBox="1"/>
            <p:nvPr/>
          </p:nvSpPr>
          <p:spPr>
            <a:xfrm>
              <a:off x="3779911" y="3952912"/>
              <a:ext cx="1584177" cy="276999"/>
            </a:xfrm>
            <a:prstGeom prst="rect">
              <a:avLst/>
            </a:prstGeom>
            <a:noFill/>
          </p:spPr>
          <p:txBody>
            <a:bodyPr wrap="square" rtlCol="0" anchor="ctr">
              <a:spAutoFit/>
            </a:bodyPr>
            <a:lstStyle/>
            <a:p>
              <a:endParaRPr lang="ko-KR" altLang="en-US" sz="1200" dirty="0">
                <a:solidFill>
                  <a:schemeClr val="tx1">
                    <a:lumMod val="75000"/>
                    <a:lumOff val="25000"/>
                  </a:schemeClr>
                </a:solidFill>
                <a:cs typeface="Arial" pitchFamily="34" charset="0"/>
              </a:endParaRPr>
            </a:p>
          </p:txBody>
        </p:sp>
      </p:grpSp>
      <p:sp>
        <p:nvSpPr>
          <p:cNvPr id="28" name="TextBox 27">
            <a:extLst>
              <a:ext uri="{FF2B5EF4-FFF2-40B4-BE49-F238E27FC236}">
                <a16:creationId xmlns:a16="http://schemas.microsoft.com/office/drawing/2014/main" id="{A13FFDB0-4881-4653-8000-372012E48D3C}"/>
              </a:ext>
            </a:extLst>
          </p:cNvPr>
          <p:cNvSpPr txBox="1"/>
          <p:nvPr/>
        </p:nvSpPr>
        <p:spPr>
          <a:xfrm>
            <a:off x="4211959" y="3950917"/>
            <a:ext cx="4924696" cy="854465"/>
          </a:xfrm>
          <a:prstGeom prst="rect">
            <a:avLst/>
          </a:prstGeom>
          <a:noFill/>
        </p:spPr>
        <p:txBody>
          <a:bodyPr wrap="square">
            <a:spAutoFit/>
          </a:bodyPr>
          <a:lstStyle/>
          <a:p>
            <a:pPr marL="0" marR="0" algn="just">
              <a:lnSpc>
                <a:spcPct val="115000"/>
              </a:lnSpc>
              <a:spcBef>
                <a:spcPts val="0"/>
              </a:spcBef>
              <a:spcAft>
                <a:spcPts val="0"/>
              </a:spcAft>
            </a:pPr>
            <a:r>
              <a:rPr lang="en-US" sz="1100" dirty="0">
                <a:effectLst/>
                <a:ea typeface="Arial" panose="020B0604020202020204" pitchFamily="34" charset="0"/>
              </a:rPr>
              <a:t>A sequence diagram shows object interactions arranged in time sequence.</a:t>
            </a:r>
          </a:p>
          <a:p>
            <a:pPr marL="0" marR="0" algn="just">
              <a:lnSpc>
                <a:spcPct val="115000"/>
              </a:lnSpc>
              <a:spcBef>
                <a:spcPts val="0"/>
              </a:spcBef>
              <a:spcAft>
                <a:spcPts val="0"/>
              </a:spcAft>
            </a:pPr>
            <a:r>
              <a:rPr lang="en-US" sz="1100" dirty="0">
                <a:effectLst/>
                <a:ea typeface="Arial" panose="020B0604020202020204" pitchFamily="34" charset="0"/>
              </a:rPr>
              <a:t>It depicts the objects involved in the scenario and the sequence of </a:t>
            </a:r>
          </a:p>
          <a:p>
            <a:pPr marL="0" marR="0" algn="just">
              <a:lnSpc>
                <a:spcPct val="115000"/>
              </a:lnSpc>
              <a:spcBef>
                <a:spcPts val="0"/>
              </a:spcBef>
              <a:spcAft>
                <a:spcPts val="0"/>
              </a:spcAft>
            </a:pPr>
            <a:r>
              <a:rPr lang="en-US" sz="1100" dirty="0">
                <a:effectLst/>
                <a:ea typeface="Arial" panose="020B0604020202020204" pitchFamily="34" charset="0"/>
              </a:rPr>
              <a:t>messages exchanged between the objects needed to carry out the </a:t>
            </a:r>
          </a:p>
          <a:p>
            <a:pPr marL="0" marR="0" algn="just">
              <a:lnSpc>
                <a:spcPct val="115000"/>
              </a:lnSpc>
              <a:spcBef>
                <a:spcPts val="0"/>
              </a:spcBef>
              <a:spcAft>
                <a:spcPts val="0"/>
              </a:spcAft>
            </a:pPr>
            <a:r>
              <a:rPr lang="en-US" sz="1100" dirty="0">
                <a:effectLst/>
                <a:ea typeface="Arial" panose="020B0604020202020204" pitchFamily="34" charset="0"/>
              </a:rPr>
              <a:t>functionality of the scenario.</a:t>
            </a:r>
          </a:p>
        </p:txBody>
      </p:sp>
      <p:sp>
        <p:nvSpPr>
          <p:cNvPr id="31" name="Round Same Side Corner Rectangle 6">
            <a:extLst>
              <a:ext uri="{FF2B5EF4-FFF2-40B4-BE49-F238E27FC236}">
                <a16:creationId xmlns:a16="http://schemas.microsoft.com/office/drawing/2014/main" id="{90C6E29A-00B8-4249-B894-C70A91DC1225}"/>
              </a:ext>
            </a:extLst>
          </p:cNvPr>
          <p:cNvSpPr/>
          <p:nvPr/>
        </p:nvSpPr>
        <p:spPr>
          <a:xfrm rot="2700000">
            <a:off x="3534510" y="69790"/>
            <a:ext cx="220653" cy="339736"/>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3" name="Round Same Side Corner Rectangle 6">
            <a:extLst>
              <a:ext uri="{FF2B5EF4-FFF2-40B4-BE49-F238E27FC236}">
                <a16:creationId xmlns:a16="http://schemas.microsoft.com/office/drawing/2014/main" id="{495BAA70-AD68-4B0B-852A-83C54679F543}"/>
              </a:ext>
            </a:extLst>
          </p:cNvPr>
          <p:cNvSpPr/>
          <p:nvPr/>
        </p:nvSpPr>
        <p:spPr>
          <a:xfrm rot="2700000">
            <a:off x="3534510" y="1142849"/>
            <a:ext cx="220653" cy="339736"/>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7" name="Round Same Side Corner Rectangle 6">
            <a:extLst>
              <a:ext uri="{FF2B5EF4-FFF2-40B4-BE49-F238E27FC236}">
                <a16:creationId xmlns:a16="http://schemas.microsoft.com/office/drawing/2014/main" id="{C650D7E3-A0FB-4DE0-B554-8E404A904160}"/>
              </a:ext>
            </a:extLst>
          </p:cNvPr>
          <p:cNvSpPr/>
          <p:nvPr/>
        </p:nvSpPr>
        <p:spPr>
          <a:xfrm rot="2700000">
            <a:off x="3534510" y="2392728"/>
            <a:ext cx="220653" cy="339736"/>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9" name="Round Same Side Corner Rectangle 6">
            <a:extLst>
              <a:ext uri="{FF2B5EF4-FFF2-40B4-BE49-F238E27FC236}">
                <a16:creationId xmlns:a16="http://schemas.microsoft.com/office/drawing/2014/main" id="{E7FAE0C5-F330-4A43-8BB2-8BF7E59DED18}"/>
              </a:ext>
            </a:extLst>
          </p:cNvPr>
          <p:cNvSpPr/>
          <p:nvPr/>
        </p:nvSpPr>
        <p:spPr>
          <a:xfrm rot="2700000">
            <a:off x="3534510" y="3559198"/>
            <a:ext cx="220653" cy="339736"/>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1466901488"/>
      </p:ext>
    </p:extLst>
  </p:cSld>
  <p:clrMapOvr>
    <a:masterClrMapping/>
  </p:clrMapOvr>
  <p:transition spd="med">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7"/>
          <p:cNvSpPr txBox="1">
            <a:spLocks/>
          </p:cNvSpPr>
          <p:nvPr/>
        </p:nvSpPr>
        <p:spPr>
          <a:xfrm>
            <a:off x="443136" y="322195"/>
            <a:ext cx="2616696" cy="229194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u="sng" dirty="0">
                <a:solidFill>
                  <a:schemeClr val="tx1">
                    <a:lumMod val="75000"/>
                    <a:lumOff val="25000"/>
                  </a:schemeClr>
                </a:solidFill>
                <a:latin typeface="Arial Rounded MT Bold" panose="020F0704030504030204" pitchFamily="34" charset="0"/>
                <a:cs typeface="Arial" pitchFamily="34" charset="0"/>
              </a:rPr>
              <a:t>CONTEXT</a:t>
            </a:r>
          </a:p>
          <a:p>
            <a:pPr marL="339725" indent="0">
              <a:buNone/>
            </a:pPr>
            <a:r>
              <a:rPr lang="en-US" sz="2800" b="1" u="sng" dirty="0">
                <a:solidFill>
                  <a:schemeClr val="accent1"/>
                </a:solidFill>
                <a:latin typeface="Arial Rounded MT Bold" panose="020F0704030504030204" pitchFamily="34" charset="0"/>
                <a:cs typeface="Arial" pitchFamily="34" charset="0"/>
              </a:rPr>
              <a:t>DIAGRAM</a:t>
            </a:r>
          </a:p>
          <a:p>
            <a:pPr marL="0" indent="0">
              <a:buNone/>
            </a:pPr>
            <a:endParaRPr lang="en-US" sz="2800" b="1" dirty="0">
              <a:solidFill>
                <a:schemeClr val="tx1">
                  <a:lumMod val="75000"/>
                  <a:lumOff val="25000"/>
                </a:schemeClr>
              </a:solidFill>
              <a:latin typeface="Arial Rounded MT Bold" panose="020F0704030504030204" pitchFamily="34" charset="0"/>
              <a:cs typeface="Arial" pitchFamily="34" charset="0"/>
            </a:endParaRPr>
          </a:p>
        </p:txBody>
      </p:sp>
      <p:pic>
        <p:nvPicPr>
          <p:cNvPr id="24" name="Picture 23">
            <a:extLst>
              <a:ext uri="{FF2B5EF4-FFF2-40B4-BE49-F238E27FC236}">
                <a16:creationId xmlns:a16="http://schemas.microsoft.com/office/drawing/2014/main" id="{D61570F0-0FF6-4BB3-9D48-2EB6DEA30ED4}"/>
              </a:ext>
            </a:extLst>
          </p:cNvPr>
          <p:cNvPicPr/>
          <p:nvPr/>
        </p:nvPicPr>
        <p:blipFill rotWithShape="1">
          <a:blip r:embed="rId2" cstate="print">
            <a:extLst>
              <a:ext uri="{28A0092B-C50C-407E-A947-70E740481C1C}">
                <a14:useLocalDpi xmlns:a14="http://schemas.microsoft.com/office/drawing/2010/main" val="0"/>
              </a:ext>
            </a:extLst>
          </a:blip>
          <a:srcRect t="12022" b="12961"/>
          <a:stretch/>
        </p:blipFill>
        <p:spPr bwMode="auto">
          <a:xfrm>
            <a:off x="2771800" y="0"/>
            <a:ext cx="6372200" cy="5143500"/>
          </a:xfrm>
          <a:prstGeom prst="rect">
            <a:avLst/>
          </a:prstGeom>
          <a:ln>
            <a:noFill/>
          </a:ln>
          <a:effectLst>
            <a:glow rad="228600">
              <a:sysClr val="window" lastClr="FFFFFF">
                <a:alpha val="40000"/>
              </a:sys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533677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7"/>
          <p:cNvSpPr txBox="1">
            <a:spLocks/>
          </p:cNvSpPr>
          <p:nvPr/>
        </p:nvSpPr>
        <p:spPr>
          <a:xfrm>
            <a:off x="443136" y="322195"/>
            <a:ext cx="2616696" cy="229194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u="sng" dirty="0">
                <a:solidFill>
                  <a:schemeClr val="accent2"/>
                </a:solidFill>
                <a:latin typeface="Arial Rounded MT Bold" panose="020F0704030504030204" pitchFamily="34" charset="0"/>
                <a:cs typeface="Arial" pitchFamily="34" charset="0"/>
              </a:rPr>
              <a:t>USE CASE</a:t>
            </a:r>
          </a:p>
          <a:p>
            <a:pPr marL="339725" indent="117475">
              <a:buNone/>
            </a:pPr>
            <a:r>
              <a:rPr lang="en-US" sz="2800" b="1" u="sng" dirty="0">
                <a:solidFill>
                  <a:schemeClr val="tx1">
                    <a:lumMod val="75000"/>
                    <a:lumOff val="25000"/>
                  </a:schemeClr>
                </a:solidFill>
                <a:latin typeface="Arial Rounded MT Bold" panose="020F0704030504030204" pitchFamily="34" charset="0"/>
                <a:cs typeface="Arial" pitchFamily="34" charset="0"/>
              </a:rPr>
              <a:t>DIAGRAM</a:t>
            </a:r>
          </a:p>
          <a:p>
            <a:pPr marL="0" indent="0">
              <a:buNone/>
            </a:pPr>
            <a:endParaRPr lang="en-US" sz="2800" b="1" dirty="0">
              <a:solidFill>
                <a:schemeClr val="tx1">
                  <a:lumMod val="75000"/>
                  <a:lumOff val="25000"/>
                </a:schemeClr>
              </a:solidFill>
              <a:latin typeface="Arial Rounded MT Bold" panose="020F0704030504030204" pitchFamily="34" charset="0"/>
              <a:cs typeface="Arial" pitchFamily="34" charset="0"/>
            </a:endParaRPr>
          </a:p>
        </p:txBody>
      </p:sp>
      <p:pic>
        <p:nvPicPr>
          <p:cNvPr id="2" name="Picture 1">
            <a:extLst>
              <a:ext uri="{FF2B5EF4-FFF2-40B4-BE49-F238E27FC236}">
                <a16:creationId xmlns:a16="http://schemas.microsoft.com/office/drawing/2014/main" id="{53A04CE4-46A3-41D7-A521-DB157A30FF5B}"/>
              </a:ext>
            </a:extLst>
          </p:cNvPr>
          <p:cNvPicPr>
            <a:picLocks noChangeAspect="1"/>
          </p:cNvPicPr>
          <p:nvPr/>
        </p:nvPicPr>
        <p:blipFill rotWithShape="1">
          <a:blip r:embed="rId2">
            <a:extLst>
              <a:ext uri="{28A0092B-C50C-407E-A947-70E740481C1C}">
                <a14:useLocalDpi xmlns:a14="http://schemas.microsoft.com/office/drawing/2010/main" val="0"/>
              </a:ext>
            </a:extLst>
          </a:blip>
          <a:srcRect l="249" t="9936" r="1177" b="-543"/>
          <a:stretch/>
        </p:blipFill>
        <p:spPr>
          <a:xfrm>
            <a:off x="3059832" y="195486"/>
            <a:ext cx="4976242" cy="4536504"/>
          </a:xfrm>
          <a:prstGeom prst="rect">
            <a:avLst/>
          </a:prstGeom>
        </p:spPr>
      </p:pic>
      <p:sp>
        <p:nvSpPr>
          <p:cNvPr id="3" name="Rectangle 3">
            <a:extLst>
              <a:ext uri="{FF2B5EF4-FFF2-40B4-BE49-F238E27FC236}">
                <a16:creationId xmlns:a16="http://schemas.microsoft.com/office/drawing/2014/main" id="{37E394DB-4F96-475E-997C-8CA0C04B0CE8}"/>
              </a:ext>
            </a:extLst>
          </p:cNvPr>
          <p:cNvSpPr>
            <a:spLocks noChangeArrowheads="1"/>
          </p:cNvSpPr>
          <p:nvPr/>
        </p:nvSpPr>
        <p:spPr bwMode="auto">
          <a:xfrm>
            <a:off x="2699792" y="4745130"/>
            <a:ext cx="49248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Calibri" panose="020F0502020204030204" pitchFamily="34" charset="0"/>
                <a:ea typeface="Arial" panose="020B0604020202020204" pitchFamily="34" charset="0"/>
                <a:cs typeface="Calibri" panose="020F0502020204030204" pitchFamily="34" charset="0"/>
              </a:rPr>
              <a:t>                Figure 1.7: </a:t>
            </a:r>
            <a:r>
              <a:rPr lang="en-US" altLang="en-US" sz="1600" i="1" dirty="0">
                <a:latin typeface="Calibri" panose="020F0502020204030204" pitchFamily="34" charset="0"/>
                <a:ea typeface="Arial" panose="020B0604020202020204" pitchFamily="34" charset="0"/>
                <a:cs typeface="Calibri" panose="020F0502020204030204" pitchFamily="34" charset="0"/>
              </a:rPr>
              <a:t>Use Case Diagram for Output System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2383767"/>
      </p:ext>
    </p:extLst>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7"/>
          <p:cNvSpPr txBox="1">
            <a:spLocks/>
          </p:cNvSpPr>
          <p:nvPr/>
        </p:nvSpPr>
        <p:spPr>
          <a:xfrm>
            <a:off x="443136" y="322195"/>
            <a:ext cx="2616696" cy="229194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u="sng" dirty="0">
                <a:solidFill>
                  <a:schemeClr val="accent2"/>
                </a:solidFill>
                <a:latin typeface="Arial Rounded MT Bold" panose="020F0704030504030204" pitchFamily="34" charset="0"/>
                <a:cs typeface="Arial" pitchFamily="34" charset="0"/>
              </a:rPr>
              <a:t>USE CASE</a:t>
            </a:r>
          </a:p>
          <a:p>
            <a:pPr marL="339725" indent="117475">
              <a:buNone/>
            </a:pPr>
            <a:r>
              <a:rPr lang="en-US" sz="2800" b="1" u="sng" dirty="0">
                <a:solidFill>
                  <a:schemeClr val="tx1">
                    <a:lumMod val="75000"/>
                    <a:lumOff val="25000"/>
                  </a:schemeClr>
                </a:solidFill>
                <a:latin typeface="Arial Rounded MT Bold" panose="020F0704030504030204" pitchFamily="34" charset="0"/>
                <a:cs typeface="Arial" pitchFamily="34" charset="0"/>
              </a:rPr>
              <a:t>DIAGRAM</a:t>
            </a:r>
          </a:p>
          <a:p>
            <a:pPr marL="0" indent="0">
              <a:buNone/>
            </a:pPr>
            <a:endParaRPr lang="en-US" sz="2800" b="1" dirty="0">
              <a:solidFill>
                <a:schemeClr val="tx1">
                  <a:lumMod val="75000"/>
                  <a:lumOff val="25000"/>
                </a:schemeClr>
              </a:solidFill>
              <a:latin typeface="Arial Rounded MT Bold" panose="020F0704030504030204" pitchFamily="34" charset="0"/>
              <a:cs typeface="Arial" pitchFamily="34" charset="0"/>
            </a:endParaRPr>
          </a:p>
        </p:txBody>
      </p:sp>
      <p:sp>
        <p:nvSpPr>
          <p:cNvPr id="3" name="Rectangle 3">
            <a:extLst>
              <a:ext uri="{FF2B5EF4-FFF2-40B4-BE49-F238E27FC236}">
                <a16:creationId xmlns:a16="http://schemas.microsoft.com/office/drawing/2014/main" id="{37E394DB-4F96-475E-997C-8CA0C04B0CE8}"/>
              </a:ext>
            </a:extLst>
          </p:cNvPr>
          <p:cNvSpPr>
            <a:spLocks noChangeArrowheads="1"/>
          </p:cNvSpPr>
          <p:nvPr/>
        </p:nvSpPr>
        <p:spPr bwMode="auto">
          <a:xfrm>
            <a:off x="2699792" y="4745130"/>
            <a:ext cx="530420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Calibri" panose="020F0502020204030204" pitchFamily="34" charset="0"/>
                <a:ea typeface="Arial" panose="020B0604020202020204" pitchFamily="34" charset="0"/>
                <a:cs typeface="Calibri" panose="020F0502020204030204" pitchFamily="34" charset="0"/>
              </a:rPr>
              <a:t>                Figure 1.7: </a:t>
            </a:r>
            <a:r>
              <a:rPr lang="en-US" altLang="en-US" sz="1600" i="1" dirty="0">
                <a:latin typeface="Calibri" panose="020F0502020204030204" pitchFamily="34" charset="0"/>
                <a:ea typeface="Arial" panose="020B0604020202020204" pitchFamily="34" charset="0"/>
                <a:cs typeface="Calibri" panose="020F0502020204030204" pitchFamily="34" charset="0"/>
              </a:rPr>
              <a:t>Use Case Diagram for CORO Input System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5D346F6E-2DD1-4BA7-B697-5A361989F28D}"/>
              </a:ext>
            </a:extLst>
          </p:cNvPr>
          <p:cNvPicPr>
            <a:picLocks noChangeAspect="1"/>
          </p:cNvPicPr>
          <p:nvPr/>
        </p:nvPicPr>
        <p:blipFill rotWithShape="1">
          <a:blip r:embed="rId2">
            <a:extLst>
              <a:ext uri="{28A0092B-C50C-407E-A947-70E740481C1C}">
                <a14:useLocalDpi xmlns:a14="http://schemas.microsoft.com/office/drawing/2010/main" val="0"/>
              </a:ext>
            </a:extLst>
          </a:blip>
          <a:srcRect l="-716" t="9021" r="-869" b="-9021"/>
          <a:stretch/>
        </p:blipFill>
        <p:spPr>
          <a:xfrm>
            <a:off x="3635896" y="322195"/>
            <a:ext cx="4615433" cy="4823315"/>
          </a:xfrm>
          <a:prstGeom prst="rect">
            <a:avLst/>
          </a:prstGeom>
        </p:spPr>
      </p:pic>
    </p:spTree>
    <p:extLst>
      <p:ext uri="{BB962C8B-B14F-4D97-AF65-F5344CB8AC3E}">
        <p14:creationId xmlns:p14="http://schemas.microsoft.com/office/powerpoint/2010/main" val="3221823691"/>
      </p:ext>
    </p:extLst>
  </p:cSld>
  <p:clrMapOvr>
    <a:masterClrMapping/>
  </p:clrMapOvr>
  <mc:AlternateContent xmlns:mc="http://schemas.openxmlformats.org/markup-compatibility/2006">
    <mc:Choice xmlns:p14="http://schemas.microsoft.com/office/powerpoint/2010/main" Requires="p14">
      <p:transition spd="med">
        <p14:rippl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43808" y="-1172666"/>
            <a:ext cx="4032448" cy="4680520"/>
          </a:xfrm>
        </p:spPr>
        <p:txBody>
          <a:bodyPr/>
          <a:lstStyle/>
          <a:p>
            <a:r>
              <a:rPr lang="en-US" altLang="ko-KR" sz="3200" u="sng" dirty="0">
                <a:latin typeface="Arial Rounded MT Bold" panose="020F0704030504030204" pitchFamily="34" charset="0"/>
              </a:rPr>
              <a:t>TEAM </a:t>
            </a:r>
            <a:r>
              <a:rPr lang="en-US" altLang="ko-KR" sz="3200" u="sng" dirty="0">
                <a:solidFill>
                  <a:schemeClr val="accent2">
                    <a:lumMod val="75000"/>
                  </a:schemeClr>
                </a:solidFill>
                <a:latin typeface="Arial Rounded MT Bold" panose="020F0704030504030204" pitchFamily="34" charset="0"/>
              </a:rPr>
              <a:t>MEMBERS</a:t>
            </a:r>
          </a:p>
          <a:p>
            <a:endParaRPr lang="ko-KR" altLang="en-US" sz="3200" u="sng" dirty="0">
              <a:solidFill>
                <a:schemeClr val="tx1">
                  <a:lumMod val="75000"/>
                  <a:lumOff val="25000"/>
                </a:schemeClr>
              </a:solidFill>
              <a:latin typeface="Arial Rounded MT Bold" panose="020F0704030504030204" pitchFamily="34" charset="0"/>
            </a:endParaRPr>
          </a:p>
        </p:txBody>
      </p:sp>
      <p:sp>
        <p:nvSpPr>
          <p:cNvPr id="8" name="Round Same Side Corner Rectangle 8">
            <a:extLst>
              <a:ext uri="{FF2B5EF4-FFF2-40B4-BE49-F238E27FC236}">
                <a16:creationId xmlns:a16="http://schemas.microsoft.com/office/drawing/2014/main" id="{0E943B5B-FE5D-49B2-9430-EE1304BB50DB}"/>
              </a:ext>
            </a:extLst>
          </p:cNvPr>
          <p:cNvSpPr/>
          <p:nvPr/>
        </p:nvSpPr>
        <p:spPr>
          <a:xfrm>
            <a:off x="1895084" y="2469263"/>
            <a:ext cx="354992" cy="355536"/>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Round Same Side Corner Rectangle 8">
            <a:extLst>
              <a:ext uri="{FF2B5EF4-FFF2-40B4-BE49-F238E27FC236}">
                <a16:creationId xmlns:a16="http://schemas.microsoft.com/office/drawing/2014/main" id="{4A2146AE-5C75-4A47-82B8-EACC02B0516C}"/>
              </a:ext>
            </a:extLst>
          </p:cNvPr>
          <p:cNvSpPr/>
          <p:nvPr/>
        </p:nvSpPr>
        <p:spPr>
          <a:xfrm>
            <a:off x="1729356" y="1963166"/>
            <a:ext cx="354992" cy="355536"/>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Round Same Side Corner Rectangle 8">
            <a:extLst>
              <a:ext uri="{FF2B5EF4-FFF2-40B4-BE49-F238E27FC236}">
                <a16:creationId xmlns:a16="http://schemas.microsoft.com/office/drawing/2014/main" id="{D597252B-40AB-4C99-B521-269F1269254A}"/>
              </a:ext>
            </a:extLst>
          </p:cNvPr>
          <p:cNvSpPr/>
          <p:nvPr/>
        </p:nvSpPr>
        <p:spPr>
          <a:xfrm>
            <a:off x="2255626" y="2145754"/>
            <a:ext cx="354992" cy="355536"/>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Round Same Side Corner Rectangle 8">
            <a:extLst>
              <a:ext uri="{FF2B5EF4-FFF2-40B4-BE49-F238E27FC236}">
                <a16:creationId xmlns:a16="http://schemas.microsoft.com/office/drawing/2014/main" id="{5B6782C4-9B69-4D8F-8DBF-05F904AADE8C}"/>
              </a:ext>
            </a:extLst>
          </p:cNvPr>
          <p:cNvSpPr/>
          <p:nvPr/>
        </p:nvSpPr>
        <p:spPr>
          <a:xfrm>
            <a:off x="2338490" y="2674238"/>
            <a:ext cx="354992" cy="355536"/>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aphicFrame>
        <p:nvGraphicFramePr>
          <p:cNvPr id="4" name="Table 3">
            <a:extLst>
              <a:ext uri="{FF2B5EF4-FFF2-40B4-BE49-F238E27FC236}">
                <a16:creationId xmlns:a16="http://schemas.microsoft.com/office/drawing/2014/main" id="{15A4C034-85DD-4A7D-AA6F-EF97610AE802}"/>
              </a:ext>
            </a:extLst>
          </p:cNvPr>
          <p:cNvGraphicFramePr/>
          <p:nvPr>
            <p:extLst>
              <p:ext uri="{D42A27DB-BD31-4B8C-83A1-F6EECF244321}">
                <p14:modId xmlns:p14="http://schemas.microsoft.com/office/powerpoint/2010/main" val="240635959"/>
              </p:ext>
            </p:extLst>
          </p:nvPr>
        </p:nvGraphicFramePr>
        <p:xfrm>
          <a:off x="3995936" y="1708750"/>
          <a:ext cx="3744416" cy="2087135"/>
        </p:xfrm>
        <a:graphic>
          <a:graphicData uri="http://schemas.openxmlformats.org/drawingml/2006/table">
            <a:tbl>
              <a:tblPr firstRow="1" firstCol="1" bandRow="1">
                <a:tableStyleId>{5C22544A-7EE6-4342-B048-85BDC9FD1C3A}</a:tableStyleId>
              </a:tblPr>
              <a:tblGrid>
                <a:gridCol w="1991710">
                  <a:extLst>
                    <a:ext uri="{9D8B030D-6E8A-4147-A177-3AD203B41FA5}">
                      <a16:colId xmlns:a16="http://schemas.microsoft.com/office/drawing/2014/main" val="190720668"/>
                    </a:ext>
                  </a:extLst>
                </a:gridCol>
                <a:gridCol w="1752706">
                  <a:extLst>
                    <a:ext uri="{9D8B030D-6E8A-4147-A177-3AD203B41FA5}">
                      <a16:colId xmlns:a16="http://schemas.microsoft.com/office/drawing/2014/main" val="3223943422"/>
                    </a:ext>
                  </a:extLst>
                </a:gridCol>
              </a:tblGrid>
              <a:tr h="417427">
                <a:tc>
                  <a:txBody>
                    <a:bodyPr/>
                    <a:lstStyle/>
                    <a:p>
                      <a:pPr marL="0" marR="0" algn="l" fontAlgn="t">
                        <a:lnSpc>
                          <a:spcPct val="115000"/>
                        </a:lnSpc>
                        <a:spcBef>
                          <a:spcPts val="1200"/>
                        </a:spcBef>
                        <a:spcAft>
                          <a:spcPts val="0"/>
                        </a:spcAft>
                      </a:pPr>
                      <a:r>
                        <a:rPr lang="en-US" sz="1100" u="none" strike="noStrike" dirty="0">
                          <a:effectLst/>
                        </a:rPr>
                        <a:t>Name</a:t>
                      </a:r>
                      <a:endParaRPr lang="en-US" sz="1800" b="0" i="0" u="none" strike="noStrike" dirty="0">
                        <a:effectLst/>
                        <a:latin typeface="Arial" panose="020B0604020202020204" pitchFamily="34" charset="0"/>
                      </a:endParaRPr>
                    </a:p>
                  </a:txBody>
                  <a:tcPr marL="68580" marR="68580" marT="9525" marB="0"/>
                </a:tc>
                <a:tc>
                  <a:txBody>
                    <a:bodyPr/>
                    <a:lstStyle/>
                    <a:p>
                      <a:pPr marL="0" marR="0" algn="ctr" fontAlgn="t">
                        <a:lnSpc>
                          <a:spcPct val="115000"/>
                        </a:lnSpc>
                        <a:spcBef>
                          <a:spcPts val="1200"/>
                        </a:spcBef>
                        <a:spcAft>
                          <a:spcPts val="0"/>
                        </a:spcAft>
                      </a:pPr>
                      <a:r>
                        <a:rPr lang="en-US" sz="1100" u="none" strike="noStrike">
                          <a:effectLst/>
                        </a:rPr>
                        <a:t>Student ID</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2218855073"/>
                  </a:ext>
                </a:extLst>
              </a:tr>
              <a:tr h="417427">
                <a:tc>
                  <a:txBody>
                    <a:bodyPr/>
                    <a:lstStyle/>
                    <a:p>
                      <a:pPr marL="0" marR="0" algn="l" fontAlgn="t">
                        <a:lnSpc>
                          <a:spcPct val="115000"/>
                        </a:lnSpc>
                        <a:spcBef>
                          <a:spcPts val="1200"/>
                        </a:spcBef>
                        <a:spcAft>
                          <a:spcPts val="0"/>
                        </a:spcAft>
                      </a:pPr>
                      <a:r>
                        <a:rPr lang="en-US" sz="1100" u="none" strike="noStrike">
                          <a:effectLst/>
                        </a:rPr>
                        <a:t>Lt Yamin</a:t>
                      </a:r>
                      <a:endParaRPr lang="en-US" sz="1800" b="0" i="0" u="none" strike="noStrike">
                        <a:effectLst/>
                        <a:latin typeface="Arial" panose="020B0604020202020204" pitchFamily="34" charset="0"/>
                      </a:endParaRPr>
                    </a:p>
                  </a:txBody>
                  <a:tcPr marL="68580" marR="68580" marT="9525" marB="0"/>
                </a:tc>
                <a:tc>
                  <a:txBody>
                    <a:bodyPr/>
                    <a:lstStyle/>
                    <a:p>
                      <a:pPr marL="0" marR="0" algn="ctr" fontAlgn="t">
                        <a:lnSpc>
                          <a:spcPct val="115000"/>
                        </a:lnSpc>
                        <a:spcBef>
                          <a:spcPts val="1200"/>
                        </a:spcBef>
                        <a:spcAft>
                          <a:spcPts val="0"/>
                        </a:spcAft>
                      </a:pPr>
                      <a:r>
                        <a:rPr lang="en-US" sz="1100" u="none" strike="noStrike">
                          <a:effectLst/>
                        </a:rPr>
                        <a:t>201614126</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2485076503"/>
                  </a:ext>
                </a:extLst>
              </a:tr>
              <a:tr h="417427">
                <a:tc>
                  <a:txBody>
                    <a:bodyPr/>
                    <a:lstStyle/>
                    <a:p>
                      <a:pPr marL="0" marR="0" algn="l" fontAlgn="t">
                        <a:lnSpc>
                          <a:spcPct val="115000"/>
                        </a:lnSpc>
                        <a:spcBef>
                          <a:spcPts val="1200"/>
                        </a:spcBef>
                        <a:spcAft>
                          <a:spcPts val="0"/>
                        </a:spcAft>
                      </a:pPr>
                      <a:r>
                        <a:rPr lang="en-US" sz="1100" u="none" strike="noStrike">
                          <a:effectLst/>
                        </a:rPr>
                        <a:t>Lt Isfar</a:t>
                      </a:r>
                      <a:endParaRPr lang="en-US" sz="1800" b="0" i="0" u="none" strike="noStrike">
                        <a:effectLst/>
                        <a:latin typeface="Arial" panose="020B0604020202020204" pitchFamily="34" charset="0"/>
                      </a:endParaRPr>
                    </a:p>
                  </a:txBody>
                  <a:tcPr marL="68580" marR="68580" marT="9525" marB="0"/>
                </a:tc>
                <a:tc>
                  <a:txBody>
                    <a:bodyPr/>
                    <a:lstStyle/>
                    <a:p>
                      <a:pPr marL="0" marR="0" algn="ctr" fontAlgn="t">
                        <a:lnSpc>
                          <a:spcPct val="115000"/>
                        </a:lnSpc>
                        <a:spcBef>
                          <a:spcPts val="1200"/>
                        </a:spcBef>
                        <a:spcAft>
                          <a:spcPts val="0"/>
                        </a:spcAft>
                      </a:pPr>
                      <a:r>
                        <a:rPr lang="en-US" sz="1100" u="none" strike="noStrike">
                          <a:effectLst/>
                        </a:rPr>
                        <a:t>201714120</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777586904"/>
                  </a:ext>
                </a:extLst>
              </a:tr>
              <a:tr h="417427">
                <a:tc>
                  <a:txBody>
                    <a:bodyPr/>
                    <a:lstStyle/>
                    <a:p>
                      <a:pPr marL="0" marR="0" algn="l" fontAlgn="t">
                        <a:lnSpc>
                          <a:spcPct val="115000"/>
                        </a:lnSpc>
                        <a:spcBef>
                          <a:spcPts val="1200"/>
                        </a:spcBef>
                        <a:spcAft>
                          <a:spcPts val="0"/>
                        </a:spcAft>
                      </a:pPr>
                      <a:r>
                        <a:rPr lang="en-US" sz="1100" u="none" strike="noStrike">
                          <a:effectLst/>
                        </a:rPr>
                        <a:t>Lt Usabbir</a:t>
                      </a:r>
                      <a:endParaRPr lang="en-US" sz="1800" b="0" i="0" u="none" strike="noStrike">
                        <a:effectLst/>
                        <a:latin typeface="Arial" panose="020B0604020202020204" pitchFamily="34" charset="0"/>
                      </a:endParaRPr>
                    </a:p>
                  </a:txBody>
                  <a:tcPr marL="68580" marR="68580" marT="9525" marB="0"/>
                </a:tc>
                <a:tc>
                  <a:txBody>
                    <a:bodyPr/>
                    <a:lstStyle/>
                    <a:p>
                      <a:pPr marL="0" marR="0" algn="ctr" fontAlgn="t">
                        <a:lnSpc>
                          <a:spcPct val="115000"/>
                        </a:lnSpc>
                        <a:spcBef>
                          <a:spcPts val="1200"/>
                        </a:spcBef>
                        <a:spcAft>
                          <a:spcPts val="0"/>
                        </a:spcAft>
                      </a:pPr>
                      <a:r>
                        <a:rPr lang="en-US" sz="1100" u="none" strike="noStrike" dirty="0">
                          <a:effectLst/>
                        </a:rPr>
                        <a:t>201714108</a:t>
                      </a:r>
                      <a:endParaRPr lang="en-US"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1837210338"/>
                  </a:ext>
                </a:extLst>
              </a:tr>
              <a:tr h="417427">
                <a:tc>
                  <a:txBody>
                    <a:bodyPr/>
                    <a:lstStyle/>
                    <a:p>
                      <a:pPr marL="0" marR="0" algn="l" fontAlgn="t">
                        <a:lnSpc>
                          <a:spcPct val="115000"/>
                        </a:lnSpc>
                        <a:spcBef>
                          <a:spcPts val="1200"/>
                        </a:spcBef>
                        <a:spcAft>
                          <a:spcPts val="0"/>
                        </a:spcAft>
                      </a:pPr>
                      <a:r>
                        <a:rPr lang="en-US" sz="1100" u="none" strike="noStrike">
                          <a:effectLst/>
                        </a:rPr>
                        <a:t>Lt Naim</a:t>
                      </a:r>
                      <a:endParaRPr lang="en-US" sz="1800" b="0" i="0" u="none" strike="noStrike">
                        <a:effectLst/>
                        <a:latin typeface="Arial" panose="020B0604020202020204" pitchFamily="34" charset="0"/>
                      </a:endParaRPr>
                    </a:p>
                  </a:txBody>
                  <a:tcPr marL="68580" marR="68580" marT="9525" marB="0"/>
                </a:tc>
                <a:tc>
                  <a:txBody>
                    <a:bodyPr/>
                    <a:lstStyle/>
                    <a:p>
                      <a:pPr marL="0" marR="0" algn="ctr" fontAlgn="t">
                        <a:lnSpc>
                          <a:spcPct val="115000"/>
                        </a:lnSpc>
                        <a:spcBef>
                          <a:spcPts val="1200"/>
                        </a:spcBef>
                        <a:spcAft>
                          <a:spcPts val="0"/>
                        </a:spcAft>
                      </a:pPr>
                      <a:r>
                        <a:rPr lang="en-US" sz="1100" u="none" strike="noStrike" dirty="0">
                          <a:effectLst/>
                        </a:rPr>
                        <a:t>201714118</a:t>
                      </a:r>
                      <a:endParaRPr lang="en-US"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693570344"/>
                  </a:ext>
                </a:extLst>
              </a:tr>
            </a:tbl>
          </a:graphicData>
        </a:graphic>
      </p:graphicFrame>
      <p:sp>
        <p:nvSpPr>
          <p:cNvPr id="5" name="Teardrop 4">
            <a:extLst>
              <a:ext uri="{FF2B5EF4-FFF2-40B4-BE49-F238E27FC236}">
                <a16:creationId xmlns:a16="http://schemas.microsoft.com/office/drawing/2014/main" id="{560178D4-F0F8-4762-A18F-7140EA43342C}"/>
              </a:ext>
            </a:extLst>
          </p:cNvPr>
          <p:cNvSpPr/>
          <p:nvPr/>
        </p:nvSpPr>
        <p:spPr>
          <a:xfrm rot="15331802">
            <a:off x="7380312" y="3160945"/>
            <a:ext cx="936104" cy="936104"/>
          </a:xfrm>
          <a:prstGeom prst="teardrop">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234267"/>
      </p:ext>
    </p:extLst>
  </p:cSld>
  <p:clrMapOvr>
    <a:masterClrMapping/>
  </p:clrMapOvr>
  <mc:AlternateContent xmlns:mc="http://schemas.openxmlformats.org/markup-compatibility/2006">
    <mc:Choice xmlns:p15="http://schemas.microsoft.com/office/powerpoint/2012/main" Requires="p15">
      <p:transition spd="slow">
        <p15:prstTrans prst="fractur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7"/>
          <p:cNvSpPr txBox="1">
            <a:spLocks/>
          </p:cNvSpPr>
          <p:nvPr/>
        </p:nvSpPr>
        <p:spPr>
          <a:xfrm>
            <a:off x="443136" y="322195"/>
            <a:ext cx="2616696" cy="229194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u="sng" dirty="0">
                <a:solidFill>
                  <a:schemeClr val="accent2"/>
                </a:solidFill>
                <a:latin typeface="Arial Rounded MT Bold" panose="020F0704030504030204" pitchFamily="34" charset="0"/>
                <a:cs typeface="Arial" pitchFamily="34" charset="0"/>
              </a:rPr>
              <a:t>USE CASE</a:t>
            </a:r>
          </a:p>
          <a:p>
            <a:pPr marL="339725" indent="117475">
              <a:buNone/>
            </a:pPr>
            <a:r>
              <a:rPr lang="en-US" sz="2800" b="1" u="sng" dirty="0">
                <a:solidFill>
                  <a:schemeClr val="tx1">
                    <a:lumMod val="75000"/>
                    <a:lumOff val="25000"/>
                  </a:schemeClr>
                </a:solidFill>
                <a:latin typeface="Arial Rounded MT Bold" panose="020F0704030504030204" pitchFamily="34" charset="0"/>
                <a:cs typeface="Arial" pitchFamily="34" charset="0"/>
              </a:rPr>
              <a:t>DIAGRAM</a:t>
            </a:r>
          </a:p>
          <a:p>
            <a:pPr marL="0" indent="0">
              <a:buNone/>
            </a:pPr>
            <a:endParaRPr lang="en-US" sz="2800" b="1" dirty="0">
              <a:solidFill>
                <a:schemeClr val="tx1">
                  <a:lumMod val="75000"/>
                  <a:lumOff val="25000"/>
                </a:schemeClr>
              </a:solidFill>
              <a:latin typeface="Arial Rounded MT Bold" panose="020F0704030504030204" pitchFamily="34" charset="0"/>
              <a:cs typeface="Arial" pitchFamily="34" charset="0"/>
            </a:endParaRPr>
          </a:p>
        </p:txBody>
      </p:sp>
      <p:graphicFrame>
        <p:nvGraphicFramePr>
          <p:cNvPr id="6" name="Table 5">
            <a:extLst>
              <a:ext uri="{FF2B5EF4-FFF2-40B4-BE49-F238E27FC236}">
                <a16:creationId xmlns:a16="http://schemas.microsoft.com/office/drawing/2014/main" id="{DF6FBA6B-46FD-4069-A487-84B583A3FFDD}"/>
              </a:ext>
            </a:extLst>
          </p:cNvPr>
          <p:cNvGraphicFramePr>
            <a:graphicFrameLocks noGrp="1"/>
          </p:cNvGraphicFramePr>
          <p:nvPr>
            <p:extLst>
              <p:ext uri="{D42A27DB-BD31-4B8C-83A1-F6EECF244321}">
                <p14:modId xmlns:p14="http://schemas.microsoft.com/office/powerpoint/2010/main" val="2065930569"/>
              </p:ext>
            </p:extLst>
          </p:nvPr>
        </p:nvGraphicFramePr>
        <p:xfrm>
          <a:off x="2771800" y="123478"/>
          <a:ext cx="5929064" cy="5184575"/>
        </p:xfrm>
        <a:graphic>
          <a:graphicData uri="http://schemas.openxmlformats.org/drawingml/2006/table">
            <a:tbl>
              <a:tblPr firstRow="1" firstCol="1" bandRow="1">
                <a:tableStyleId>{5C22544A-7EE6-4342-B048-85BDC9FD1C3A}</a:tableStyleId>
              </a:tblPr>
              <a:tblGrid>
                <a:gridCol w="1107435">
                  <a:extLst>
                    <a:ext uri="{9D8B030D-6E8A-4147-A177-3AD203B41FA5}">
                      <a16:colId xmlns:a16="http://schemas.microsoft.com/office/drawing/2014/main" val="2447195797"/>
                    </a:ext>
                  </a:extLst>
                </a:gridCol>
                <a:gridCol w="4821629">
                  <a:extLst>
                    <a:ext uri="{9D8B030D-6E8A-4147-A177-3AD203B41FA5}">
                      <a16:colId xmlns:a16="http://schemas.microsoft.com/office/drawing/2014/main" val="1249040505"/>
                    </a:ext>
                  </a:extLst>
                </a:gridCol>
              </a:tblGrid>
              <a:tr h="356656">
                <a:tc gridSpan="2">
                  <a:txBody>
                    <a:bodyPr/>
                    <a:lstStyle/>
                    <a:p>
                      <a:pPr marL="0" marR="0" algn="l">
                        <a:lnSpc>
                          <a:spcPct val="115000"/>
                        </a:lnSpc>
                        <a:spcBef>
                          <a:spcPts val="0"/>
                        </a:spcBef>
                        <a:spcAft>
                          <a:spcPts val="0"/>
                        </a:spcAft>
                      </a:pPr>
                      <a:r>
                        <a:rPr lang="en-US" sz="1400" dirty="0">
                          <a:effectLst/>
                        </a:rPr>
                        <a:t>Authorization, Notification &amp; Modification System</a:t>
                      </a:r>
                      <a:endParaRPr lang="en-US" sz="1050" dirty="0">
                        <a:effectLst/>
                        <a:latin typeface="Arial" panose="020B0604020202020204" pitchFamily="34" charset="0"/>
                        <a:ea typeface="Arial" panose="020B0604020202020204" pitchFamily="34" charset="0"/>
                        <a:cs typeface="Times New Roman" panose="02020603050405020304" pitchFamily="18" charset="0"/>
                      </a:endParaRPr>
                    </a:p>
                  </a:txBody>
                  <a:tcPr marL="31728" marR="31728" marT="0" marB="0" anchor="ctr"/>
                </a:tc>
                <a:tc hMerge="1">
                  <a:txBody>
                    <a:bodyPr/>
                    <a:lstStyle/>
                    <a:p>
                      <a:endParaRPr lang="en-US"/>
                    </a:p>
                  </a:txBody>
                  <a:tcPr/>
                </a:tc>
                <a:extLst>
                  <a:ext uri="{0D108BD9-81ED-4DB2-BD59-A6C34878D82A}">
                    <a16:rowId xmlns:a16="http://schemas.microsoft.com/office/drawing/2014/main" val="806691221"/>
                  </a:ext>
                </a:extLst>
              </a:tr>
              <a:tr h="539056">
                <a:tc>
                  <a:txBody>
                    <a:bodyPr/>
                    <a:lstStyle/>
                    <a:p>
                      <a:pPr marL="171450" marR="0" lvl="0" indent="-171450" algn="l">
                        <a:lnSpc>
                          <a:spcPct val="115000"/>
                        </a:lnSpc>
                        <a:spcBef>
                          <a:spcPts val="0"/>
                        </a:spcBef>
                        <a:spcAft>
                          <a:spcPts val="0"/>
                        </a:spcAft>
                        <a:buFont typeface="Wingdings" panose="05000000000000000000" pitchFamily="2" charset="2"/>
                        <a:buChar char="q"/>
                      </a:pPr>
                      <a:r>
                        <a:rPr lang="en-US" sz="1100" b="1" dirty="0">
                          <a:effectLst/>
                        </a:rPr>
                        <a:t>Actors</a:t>
                      </a:r>
                      <a:endParaRPr lang="en-US" sz="1050" b="1" dirty="0">
                        <a:effectLst/>
                        <a:latin typeface="Arial" panose="020B0604020202020204" pitchFamily="34" charset="0"/>
                        <a:ea typeface="Arial" panose="020B0604020202020204" pitchFamily="34" charset="0"/>
                        <a:cs typeface="Times New Roman" panose="02020603050405020304" pitchFamily="18" charset="0"/>
                      </a:endParaRPr>
                    </a:p>
                  </a:txBody>
                  <a:tcPr marL="31728" marR="31728" marT="0" marB="0" anchor="ctr"/>
                </a:tc>
                <a:tc>
                  <a:txBody>
                    <a:bodyPr/>
                    <a:lstStyle/>
                    <a:p>
                      <a:pPr marL="342900" marR="0" lvl="0" indent="-342900" algn="l">
                        <a:lnSpc>
                          <a:spcPct val="115000"/>
                        </a:lnSpc>
                        <a:spcBef>
                          <a:spcPts val="0"/>
                        </a:spcBef>
                        <a:spcAft>
                          <a:spcPts val="0"/>
                        </a:spcAft>
                        <a:buFont typeface="Wingdings" panose="05000000000000000000" pitchFamily="2" charset="2"/>
                        <a:buChar char="Ø"/>
                        <a:tabLst>
                          <a:tab pos="323850" algn="l"/>
                        </a:tabLst>
                      </a:pPr>
                      <a:r>
                        <a:rPr lang="en-US" sz="1000">
                          <a:effectLst/>
                        </a:rPr>
                        <a:t>Authorized Clients</a:t>
                      </a:r>
                      <a:endParaRPr lang="en-US" sz="900">
                        <a:effectLst/>
                      </a:endParaRPr>
                    </a:p>
                    <a:p>
                      <a:pPr marL="342900" marR="0" lvl="0" indent="-342900" algn="l">
                        <a:lnSpc>
                          <a:spcPct val="115000"/>
                        </a:lnSpc>
                        <a:spcBef>
                          <a:spcPts val="0"/>
                        </a:spcBef>
                        <a:spcAft>
                          <a:spcPts val="0"/>
                        </a:spcAft>
                        <a:buFont typeface="Wingdings" panose="05000000000000000000" pitchFamily="2" charset="2"/>
                        <a:buChar char="Ø"/>
                        <a:tabLst>
                          <a:tab pos="323850" algn="l"/>
                        </a:tabLst>
                      </a:pPr>
                      <a:r>
                        <a:rPr lang="en-US" sz="1000">
                          <a:effectLst/>
                        </a:rPr>
                        <a:t>Developer Team </a:t>
                      </a:r>
                      <a:endParaRPr lang="en-US" sz="900">
                        <a:effectLst/>
                      </a:endParaRPr>
                    </a:p>
                    <a:p>
                      <a:pPr marL="342900" marR="0" lvl="0" indent="-342900" algn="l">
                        <a:lnSpc>
                          <a:spcPct val="115000"/>
                        </a:lnSpc>
                        <a:spcBef>
                          <a:spcPts val="0"/>
                        </a:spcBef>
                        <a:spcAft>
                          <a:spcPts val="0"/>
                        </a:spcAft>
                        <a:buFont typeface="Wingdings" panose="05000000000000000000" pitchFamily="2" charset="2"/>
                        <a:buChar char="Ø"/>
                        <a:tabLst>
                          <a:tab pos="323850" algn="l"/>
                        </a:tabLst>
                      </a:pPr>
                      <a:r>
                        <a:rPr lang="en-US" sz="1000">
                          <a:effectLst/>
                        </a:rPr>
                        <a:t>Server</a:t>
                      </a:r>
                      <a:endParaRPr lang="en-US" sz="900">
                        <a:effectLst/>
                        <a:latin typeface="Arial" panose="020B0604020202020204" pitchFamily="34" charset="0"/>
                        <a:ea typeface="Arial" panose="020B0604020202020204" pitchFamily="34" charset="0"/>
                        <a:cs typeface="Times New Roman" panose="02020603050405020304" pitchFamily="18" charset="0"/>
                      </a:endParaRPr>
                    </a:p>
                  </a:txBody>
                  <a:tcPr marL="31728" marR="31728" marT="0" marB="0" anchor="ctr"/>
                </a:tc>
                <a:extLst>
                  <a:ext uri="{0D108BD9-81ED-4DB2-BD59-A6C34878D82A}">
                    <a16:rowId xmlns:a16="http://schemas.microsoft.com/office/drawing/2014/main" val="3399582863"/>
                  </a:ext>
                </a:extLst>
              </a:tr>
              <a:tr h="539056">
                <a:tc>
                  <a:txBody>
                    <a:bodyPr/>
                    <a:lstStyle/>
                    <a:p>
                      <a:pPr marL="171450" marR="0" lvl="0" indent="-171450" algn="l">
                        <a:lnSpc>
                          <a:spcPct val="115000"/>
                        </a:lnSpc>
                        <a:spcBef>
                          <a:spcPts val="0"/>
                        </a:spcBef>
                        <a:spcAft>
                          <a:spcPts val="0"/>
                        </a:spcAft>
                        <a:buFont typeface="Wingdings" panose="05000000000000000000" pitchFamily="2" charset="2"/>
                        <a:buChar char="q"/>
                      </a:pPr>
                      <a:r>
                        <a:rPr lang="en-US" sz="1100" b="1" dirty="0">
                          <a:effectLst/>
                        </a:rPr>
                        <a:t>Data</a:t>
                      </a:r>
                      <a:endParaRPr lang="en-US" sz="1050" b="1" dirty="0">
                        <a:effectLst/>
                        <a:latin typeface="Arial" panose="020B0604020202020204" pitchFamily="34" charset="0"/>
                        <a:ea typeface="Arial" panose="020B0604020202020204" pitchFamily="34" charset="0"/>
                        <a:cs typeface="Times New Roman" panose="02020603050405020304" pitchFamily="18" charset="0"/>
                      </a:endParaRPr>
                    </a:p>
                  </a:txBody>
                  <a:tcPr marL="31728" marR="31728" marT="0" marB="0" anchor="ctr"/>
                </a:tc>
                <a:tc>
                  <a:txBody>
                    <a:bodyPr/>
                    <a:lstStyle/>
                    <a:p>
                      <a:pPr marL="342900" marR="0" lvl="0" indent="-342900" algn="l">
                        <a:lnSpc>
                          <a:spcPct val="115000"/>
                        </a:lnSpc>
                        <a:spcBef>
                          <a:spcPts val="0"/>
                        </a:spcBef>
                        <a:spcAft>
                          <a:spcPts val="0"/>
                        </a:spcAft>
                        <a:buFont typeface="Wingdings" panose="05000000000000000000" pitchFamily="2" charset="2"/>
                        <a:buChar char="Ø"/>
                        <a:tabLst>
                          <a:tab pos="323850" algn="l"/>
                        </a:tabLst>
                      </a:pPr>
                      <a:r>
                        <a:rPr lang="en-US" sz="1000">
                          <a:effectLst/>
                        </a:rPr>
                        <a:t>Login authority information</a:t>
                      </a:r>
                      <a:endParaRPr lang="en-US" sz="900">
                        <a:effectLst/>
                      </a:endParaRPr>
                    </a:p>
                    <a:p>
                      <a:pPr marL="342900" marR="0" lvl="0" indent="-342900" algn="l">
                        <a:lnSpc>
                          <a:spcPct val="115000"/>
                        </a:lnSpc>
                        <a:spcBef>
                          <a:spcPts val="0"/>
                        </a:spcBef>
                        <a:spcAft>
                          <a:spcPts val="0"/>
                        </a:spcAft>
                        <a:buFont typeface="Wingdings" panose="05000000000000000000" pitchFamily="2" charset="2"/>
                        <a:buChar char="Ø"/>
                        <a:tabLst>
                          <a:tab pos="323850" algn="l"/>
                        </a:tabLst>
                      </a:pPr>
                      <a:r>
                        <a:rPr lang="en-US" sz="1000">
                          <a:effectLst/>
                        </a:rPr>
                        <a:t>Client personal data</a:t>
                      </a:r>
                      <a:endParaRPr lang="en-US" sz="900">
                        <a:effectLst/>
                      </a:endParaRPr>
                    </a:p>
                    <a:p>
                      <a:pPr marL="342900" marR="0" lvl="0" indent="-342900" algn="l">
                        <a:lnSpc>
                          <a:spcPct val="115000"/>
                        </a:lnSpc>
                        <a:spcBef>
                          <a:spcPts val="0"/>
                        </a:spcBef>
                        <a:spcAft>
                          <a:spcPts val="0"/>
                        </a:spcAft>
                        <a:buFont typeface="Wingdings" panose="05000000000000000000" pitchFamily="2" charset="2"/>
                        <a:buChar char="Ø"/>
                        <a:tabLst>
                          <a:tab pos="323850" algn="l"/>
                        </a:tabLst>
                      </a:pPr>
                      <a:r>
                        <a:rPr lang="en-US" sz="1000">
                          <a:effectLst/>
                        </a:rPr>
                        <a:t>Report in specific times</a:t>
                      </a:r>
                      <a:endParaRPr lang="en-US" sz="900">
                        <a:effectLst/>
                        <a:latin typeface="Arial" panose="020B0604020202020204" pitchFamily="34" charset="0"/>
                        <a:ea typeface="Arial" panose="020B0604020202020204" pitchFamily="34" charset="0"/>
                        <a:cs typeface="Times New Roman" panose="02020603050405020304" pitchFamily="18" charset="0"/>
                      </a:endParaRPr>
                    </a:p>
                  </a:txBody>
                  <a:tcPr marL="31728" marR="31728" marT="0" marB="0" anchor="ctr"/>
                </a:tc>
                <a:extLst>
                  <a:ext uri="{0D108BD9-81ED-4DB2-BD59-A6C34878D82A}">
                    <a16:rowId xmlns:a16="http://schemas.microsoft.com/office/drawing/2014/main" val="3875170153"/>
                  </a:ext>
                </a:extLst>
              </a:tr>
              <a:tr h="356656">
                <a:tc>
                  <a:txBody>
                    <a:bodyPr/>
                    <a:lstStyle/>
                    <a:p>
                      <a:pPr marL="171450" marR="0" lvl="0" indent="-171450" algn="l">
                        <a:lnSpc>
                          <a:spcPct val="115000"/>
                        </a:lnSpc>
                        <a:spcBef>
                          <a:spcPts val="0"/>
                        </a:spcBef>
                        <a:spcAft>
                          <a:spcPts val="0"/>
                        </a:spcAft>
                        <a:buFont typeface="Wingdings" panose="05000000000000000000" pitchFamily="2" charset="2"/>
                        <a:buChar char="q"/>
                      </a:pPr>
                      <a:r>
                        <a:rPr lang="en-US" sz="1100" b="1" dirty="0">
                          <a:effectLst/>
                        </a:rPr>
                        <a:t>Stimulus</a:t>
                      </a:r>
                      <a:endParaRPr lang="en-US" sz="1050" b="1" dirty="0">
                        <a:effectLst/>
                        <a:latin typeface="Arial" panose="020B0604020202020204" pitchFamily="34" charset="0"/>
                        <a:ea typeface="Arial" panose="020B0604020202020204" pitchFamily="34" charset="0"/>
                        <a:cs typeface="Times New Roman" panose="02020603050405020304" pitchFamily="18" charset="0"/>
                      </a:endParaRPr>
                    </a:p>
                  </a:txBody>
                  <a:tcPr marL="31728" marR="31728" marT="0" marB="0" anchor="ctr"/>
                </a:tc>
                <a:tc>
                  <a:txBody>
                    <a:bodyPr/>
                    <a:lstStyle/>
                    <a:p>
                      <a:pPr marL="342900" marR="0" lvl="0" indent="-342900" algn="l">
                        <a:lnSpc>
                          <a:spcPct val="115000"/>
                        </a:lnSpc>
                        <a:spcBef>
                          <a:spcPts val="0"/>
                        </a:spcBef>
                        <a:spcAft>
                          <a:spcPts val="0"/>
                        </a:spcAft>
                        <a:buFont typeface="Wingdings" panose="05000000000000000000" pitchFamily="2" charset="2"/>
                        <a:buChar char="Ø"/>
                        <a:tabLst>
                          <a:tab pos="323850" algn="l"/>
                        </a:tabLst>
                      </a:pPr>
                      <a:r>
                        <a:rPr lang="en-US" sz="1000" dirty="0">
                          <a:effectLst/>
                        </a:rPr>
                        <a:t>Client himself</a:t>
                      </a:r>
                      <a:endParaRPr lang="en-US" sz="900" dirty="0">
                        <a:effectLst/>
                      </a:endParaRPr>
                    </a:p>
                    <a:p>
                      <a:pPr marL="342900" marR="0" lvl="0" indent="-342900" algn="l">
                        <a:lnSpc>
                          <a:spcPct val="115000"/>
                        </a:lnSpc>
                        <a:spcBef>
                          <a:spcPts val="0"/>
                        </a:spcBef>
                        <a:spcAft>
                          <a:spcPts val="0"/>
                        </a:spcAft>
                        <a:buFont typeface="Wingdings" panose="05000000000000000000" pitchFamily="2" charset="2"/>
                        <a:buChar char="Ø"/>
                        <a:tabLst>
                          <a:tab pos="323850" algn="l"/>
                        </a:tabLst>
                      </a:pPr>
                      <a:r>
                        <a:rPr lang="en-US" sz="1000" dirty="0">
                          <a:effectLst/>
                        </a:rPr>
                        <a:t>In some cases, Developer Team</a:t>
                      </a:r>
                      <a:endParaRPr lang="en-US" sz="900" dirty="0">
                        <a:effectLst/>
                        <a:latin typeface="Arial" panose="020B0604020202020204" pitchFamily="34" charset="0"/>
                        <a:ea typeface="Arial" panose="020B0604020202020204" pitchFamily="34" charset="0"/>
                        <a:cs typeface="Times New Roman" panose="02020603050405020304" pitchFamily="18" charset="0"/>
                      </a:endParaRPr>
                    </a:p>
                  </a:txBody>
                  <a:tcPr marL="31728" marR="31728" marT="0" marB="0" anchor="ctr"/>
                </a:tc>
                <a:extLst>
                  <a:ext uri="{0D108BD9-81ED-4DB2-BD59-A6C34878D82A}">
                    <a16:rowId xmlns:a16="http://schemas.microsoft.com/office/drawing/2014/main" val="119051284"/>
                  </a:ext>
                </a:extLst>
              </a:tr>
              <a:tr h="428713">
                <a:tc>
                  <a:txBody>
                    <a:bodyPr/>
                    <a:lstStyle/>
                    <a:p>
                      <a:pPr marL="171450" marR="0" lvl="0" indent="-171450" algn="l">
                        <a:lnSpc>
                          <a:spcPct val="115000"/>
                        </a:lnSpc>
                        <a:spcBef>
                          <a:spcPts val="0"/>
                        </a:spcBef>
                        <a:spcAft>
                          <a:spcPts val="0"/>
                        </a:spcAft>
                        <a:buFont typeface="Wingdings" panose="05000000000000000000" pitchFamily="2" charset="2"/>
                        <a:buChar char="q"/>
                      </a:pPr>
                      <a:r>
                        <a:rPr lang="en-US" sz="1100" b="1" dirty="0">
                          <a:effectLst/>
                        </a:rPr>
                        <a:t>Response</a:t>
                      </a:r>
                      <a:endParaRPr lang="en-US" sz="1050" b="1" dirty="0">
                        <a:effectLst/>
                        <a:latin typeface="Arial" panose="020B0604020202020204" pitchFamily="34" charset="0"/>
                        <a:ea typeface="Arial" panose="020B0604020202020204" pitchFamily="34" charset="0"/>
                        <a:cs typeface="Times New Roman" panose="02020603050405020304" pitchFamily="18" charset="0"/>
                      </a:endParaRPr>
                    </a:p>
                  </a:txBody>
                  <a:tcPr marL="31728" marR="31728" marT="0" marB="0" anchor="ctr"/>
                </a:tc>
                <a:tc>
                  <a:txBody>
                    <a:bodyPr/>
                    <a:lstStyle/>
                    <a:p>
                      <a:pPr marL="342900" marR="0" lvl="0" indent="-342900" algn="l">
                        <a:lnSpc>
                          <a:spcPct val="115000"/>
                        </a:lnSpc>
                        <a:spcBef>
                          <a:spcPts val="0"/>
                        </a:spcBef>
                        <a:spcAft>
                          <a:spcPts val="0"/>
                        </a:spcAft>
                        <a:buFont typeface="Wingdings" panose="05000000000000000000" pitchFamily="2" charset="2"/>
                        <a:buChar char="Ø"/>
                        <a:tabLst>
                          <a:tab pos="323850" algn="l"/>
                        </a:tabLst>
                      </a:pPr>
                      <a:r>
                        <a:rPr lang="en-US" sz="1000" dirty="0">
                          <a:effectLst/>
                        </a:rPr>
                        <a:t>Block Unauthorized Access After 5 wrong attempts</a:t>
                      </a:r>
                      <a:endParaRPr lang="en-US" sz="900" dirty="0">
                        <a:effectLst/>
                      </a:endParaRPr>
                    </a:p>
                    <a:p>
                      <a:pPr marL="342900" marR="0" lvl="0" indent="-342900" algn="l">
                        <a:lnSpc>
                          <a:spcPct val="115000"/>
                        </a:lnSpc>
                        <a:spcBef>
                          <a:spcPts val="0"/>
                        </a:spcBef>
                        <a:spcAft>
                          <a:spcPts val="0"/>
                        </a:spcAft>
                        <a:buFont typeface="Wingdings" panose="05000000000000000000" pitchFamily="2" charset="2"/>
                        <a:buChar char="Ø"/>
                        <a:tabLst>
                          <a:tab pos="323850" algn="l"/>
                        </a:tabLst>
                      </a:pPr>
                      <a:r>
                        <a:rPr lang="en-US" sz="1000" dirty="0">
                          <a:effectLst/>
                        </a:rPr>
                        <a:t>Notification Alert</a:t>
                      </a:r>
                      <a:endParaRPr lang="en-US" sz="900" dirty="0">
                        <a:effectLst/>
                        <a:latin typeface="Arial" panose="020B0604020202020204" pitchFamily="34" charset="0"/>
                        <a:ea typeface="Arial" panose="020B0604020202020204" pitchFamily="34" charset="0"/>
                        <a:cs typeface="Times New Roman" panose="02020603050405020304" pitchFamily="18" charset="0"/>
                      </a:endParaRPr>
                    </a:p>
                  </a:txBody>
                  <a:tcPr marL="31728" marR="31728" marT="0" marB="0" anchor="ctr"/>
                </a:tc>
                <a:extLst>
                  <a:ext uri="{0D108BD9-81ED-4DB2-BD59-A6C34878D82A}">
                    <a16:rowId xmlns:a16="http://schemas.microsoft.com/office/drawing/2014/main" val="3998289527"/>
                  </a:ext>
                </a:extLst>
              </a:tr>
              <a:tr h="2425382">
                <a:tc>
                  <a:txBody>
                    <a:bodyPr/>
                    <a:lstStyle/>
                    <a:p>
                      <a:pPr marL="171450" marR="0" lvl="0" indent="-171450" algn="l">
                        <a:lnSpc>
                          <a:spcPct val="115000"/>
                        </a:lnSpc>
                        <a:spcBef>
                          <a:spcPts val="0"/>
                        </a:spcBef>
                        <a:spcAft>
                          <a:spcPts val="0"/>
                        </a:spcAft>
                        <a:buFont typeface="Wingdings" panose="05000000000000000000" pitchFamily="2" charset="2"/>
                        <a:buChar char="q"/>
                      </a:pPr>
                      <a:r>
                        <a:rPr lang="en-US" sz="1100" b="1" dirty="0">
                          <a:effectLst/>
                        </a:rPr>
                        <a:t>Work Flow</a:t>
                      </a:r>
                      <a:endParaRPr lang="en-US" sz="1050" b="1" dirty="0">
                        <a:effectLst/>
                        <a:latin typeface="Arial" panose="020B0604020202020204" pitchFamily="34" charset="0"/>
                        <a:ea typeface="Arial" panose="020B0604020202020204" pitchFamily="34" charset="0"/>
                        <a:cs typeface="Times New Roman" panose="02020603050405020304" pitchFamily="18" charset="0"/>
                      </a:endParaRPr>
                    </a:p>
                  </a:txBody>
                  <a:tcPr marL="31728" marR="31728" marT="0" marB="0" anchor="ctr"/>
                </a:tc>
                <a:tc>
                  <a:txBody>
                    <a:bodyPr/>
                    <a:lstStyle/>
                    <a:p>
                      <a:pPr marL="342900" marR="0" lvl="0" indent="-342900" algn="l">
                        <a:lnSpc>
                          <a:spcPct val="115000"/>
                        </a:lnSpc>
                        <a:spcBef>
                          <a:spcPts val="0"/>
                        </a:spcBef>
                        <a:spcAft>
                          <a:spcPts val="0"/>
                        </a:spcAft>
                        <a:buFont typeface="Wingdings" panose="05000000000000000000" pitchFamily="2" charset="2"/>
                        <a:buChar char="v"/>
                        <a:tabLst>
                          <a:tab pos="323850" algn="l"/>
                        </a:tabLst>
                      </a:pPr>
                      <a:r>
                        <a:rPr lang="en-US" sz="1100" b="1" dirty="0">
                          <a:effectLst/>
                        </a:rPr>
                        <a:t>Developer Team</a:t>
                      </a:r>
                      <a:endParaRPr lang="en-US" sz="1050" b="1" dirty="0">
                        <a:effectLst/>
                      </a:endParaRPr>
                    </a:p>
                    <a:p>
                      <a:pPr marL="342900" marR="0" lvl="0" indent="-342900" algn="l">
                        <a:lnSpc>
                          <a:spcPct val="115000"/>
                        </a:lnSpc>
                        <a:spcBef>
                          <a:spcPts val="0"/>
                        </a:spcBef>
                        <a:spcAft>
                          <a:spcPts val="0"/>
                        </a:spcAft>
                        <a:buFont typeface="Wingdings" panose="05000000000000000000" pitchFamily="2" charset="2"/>
                        <a:buChar char="Ø"/>
                        <a:tabLst>
                          <a:tab pos="323850" algn="l"/>
                        </a:tabLst>
                      </a:pPr>
                      <a:r>
                        <a:rPr lang="en-US" sz="1000" dirty="0">
                          <a:effectLst/>
                        </a:rPr>
                        <a:t>System login</a:t>
                      </a:r>
                      <a:endParaRPr lang="en-US" sz="900" dirty="0">
                        <a:effectLst/>
                      </a:endParaRPr>
                    </a:p>
                    <a:p>
                      <a:pPr marL="342900" marR="0" lvl="0" indent="-342900" algn="l">
                        <a:lnSpc>
                          <a:spcPct val="115000"/>
                        </a:lnSpc>
                        <a:spcBef>
                          <a:spcPts val="0"/>
                        </a:spcBef>
                        <a:spcAft>
                          <a:spcPts val="0"/>
                        </a:spcAft>
                        <a:buFont typeface="Wingdings" panose="05000000000000000000" pitchFamily="2" charset="2"/>
                        <a:buChar char="Ø"/>
                        <a:tabLst>
                          <a:tab pos="323850" algn="l"/>
                        </a:tabLst>
                      </a:pPr>
                      <a:r>
                        <a:rPr lang="en-US" sz="1000" dirty="0">
                          <a:effectLst/>
                        </a:rPr>
                        <a:t>Data Input</a:t>
                      </a:r>
                      <a:endParaRPr lang="en-US" sz="900" dirty="0">
                        <a:effectLst/>
                      </a:endParaRPr>
                    </a:p>
                    <a:p>
                      <a:pPr marL="342900" marR="0" lvl="0" indent="-342900" algn="l">
                        <a:lnSpc>
                          <a:spcPct val="115000"/>
                        </a:lnSpc>
                        <a:spcBef>
                          <a:spcPts val="0"/>
                        </a:spcBef>
                        <a:spcAft>
                          <a:spcPts val="0"/>
                        </a:spcAft>
                        <a:buFont typeface="Wingdings" panose="05000000000000000000" pitchFamily="2" charset="2"/>
                        <a:buChar char="Ø"/>
                        <a:tabLst>
                          <a:tab pos="323850" algn="l"/>
                        </a:tabLst>
                      </a:pPr>
                      <a:r>
                        <a:rPr lang="en-US" sz="1000" dirty="0">
                          <a:effectLst/>
                        </a:rPr>
                        <a:t>System modification in regular interval</a:t>
                      </a:r>
                      <a:endParaRPr lang="en-US" sz="900" dirty="0">
                        <a:effectLst/>
                      </a:endParaRPr>
                    </a:p>
                    <a:p>
                      <a:pPr marL="342900" marR="0" lvl="0" indent="-342900" algn="l">
                        <a:lnSpc>
                          <a:spcPct val="115000"/>
                        </a:lnSpc>
                        <a:spcBef>
                          <a:spcPts val="0"/>
                        </a:spcBef>
                        <a:spcAft>
                          <a:spcPts val="0"/>
                        </a:spcAft>
                        <a:buFont typeface="Wingdings" panose="05000000000000000000" pitchFamily="2" charset="2"/>
                        <a:buChar char="Ø"/>
                        <a:tabLst>
                          <a:tab pos="323850" algn="l"/>
                        </a:tabLst>
                      </a:pPr>
                      <a:r>
                        <a:rPr lang="en-US" sz="1000" dirty="0">
                          <a:effectLst/>
                        </a:rPr>
                        <a:t>Monitoring user data</a:t>
                      </a:r>
                      <a:endParaRPr lang="en-US" sz="900" dirty="0">
                        <a:effectLst/>
                      </a:endParaRPr>
                    </a:p>
                    <a:p>
                      <a:pPr marL="342900" marR="0" lvl="0" indent="-342900" algn="l">
                        <a:lnSpc>
                          <a:spcPct val="115000"/>
                        </a:lnSpc>
                        <a:spcBef>
                          <a:spcPts val="0"/>
                        </a:spcBef>
                        <a:spcAft>
                          <a:spcPts val="0"/>
                        </a:spcAft>
                        <a:buFont typeface="Wingdings" panose="05000000000000000000" pitchFamily="2" charset="2"/>
                        <a:buChar char="Ø"/>
                        <a:tabLst>
                          <a:tab pos="323850" algn="l"/>
                        </a:tabLst>
                      </a:pPr>
                      <a:r>
                        <a:rPr lang="en-US" sz="1000" dirty="0">
                          <a:effectLst/>
                        </a:rPr>
                        <a:t>System debugging</a:t>
                      </a:r>
                      <a:endParaRPr lang="en-US" sz="900" dirty="0">
                        <a:effectLst/>
                      </a:endParaRPr>
                    </a:p>
                    <a:p>
                      <a:pPr marL="552450" marR="0" algn="l">
                        <a:lnSpc>
                          <a:spcPct val="115000"/>
                        </a:lnSpc>
                        <a:spcBef>
                          <a:spcPts val="0"/>
                        </a:spcBef>
                        <a:spcAft>
                          <a:spcPts val="0"/>
                        </a:spcAft>
                        <a:tabLst>
                          <a:tab pos="323850" algn="l"/>
                        </a:tabLst>
                      </a:pPr>
                      <a:r>
                        <a:rPr lang="en-US" sz="1000" dirty="0">
                          <a:effectLst/>
                        </a:rPr>
                        <a:t> </a:t>
                      </a:r>
                      <a:endParaRPr lang="en-US" sz="900" dirty="0">
                        <a:effectLst/>
                      </a:endParaRPr>
                    </a:p>
                    <a:p>
                      <a:pPr marL="171450" marR="0" lvl="0" indent="-171450" algn="l">
                        <a:lnSpc>
                          <a:spcPct val="115000"/>
                        </a:lnSpc>
                        <a:spcBef>
                          <a:spcPts val="0"/>
                        </a:spcBef>
                        <a:spcAft>
                          <a:spcPts val="0"/>
                        </a:spcAft>
                        <a:buFont typeface="Wingdings" panose="05000000000000000000" pitchFamily="2" charset="2"/>
                        <a:buChar char="v"/>
                        <a:tabLst>
                          <a:tab pos="323850" algn="l"/>
                        </a:tabLst>
                      </a:pPr>
                      <a:r>
                        <a:rPr lang="en-US" sz="1000" b="1" dirty="0">
                          <a:effectLst/>
                        </a:rPr>
                        <a:t>     </a:t>
                      </a:r>
                      <a:r>
                        <a:rPr lang="en-US" sz="1100" b="1" dirty="0">
                          <a:effectLst/>
                        </a:rPr>
                        <a:t>Client</a:t>
                      </a:r>
                      <a:endParaRPr lang="en-US" sz="1050" b="1" dirty="0">
                        <a:effectLst/>
                      </a:endParaRPr>
                    </a:p>
                    <a:p>
                      <a:pPr marL="342900" marR="0" lvl="0" indent="-342900" algn="l">
                        <a:lnSpc>
                          <a:spcPct val="115000"/>
                        </a:lnSpc>
                        <a:spcBef>
                          <a:spcPts val="0"/>
                        </a:spcBef>
                        <a:spcAft>
                          <a:spcPts val="0"/>
                        </a:spcAft>
                        <a:buFont typeface="Wingdings" panose="05000000000000000000" pitchFamily="2" charset="2"/>
                        <a:buChar char="Ø"/>
                        <a:tabLst>
                          <a:tab pos="323850" algn="l"/>
                        </a:tabLst>
                      </a:pPr>
                      <a:r>
                        <a:rPr lang="en-US" sz="1000" dirty="0">
                          <a:effectLst/>
                        </a:rPr>
                        <a:t>User login </a:t>
                      </a:r>
                      <a:endParaRPr lang="en-US" sz="900" dirty="0">
                        <a:effectLst/>
                      </a:endParaRPr>
                    </a:p>
                    <a:p>
                      <a:pPr marL="342900" marR="0" lvl="0" indent="-342900" algn="l">
                        <a:lnSpc>
                          <a:spcPct val="115000"/>
                        </a:lnSpc>
                        <a:spcBef>
                          <a:spcPts val="0"/>
                        </a:spcBef>
                        <a:spcAft>
                          <a:spcPts val="0"/>
                        </a:spcAft>
                        <a:buFont typeface="Wingdings" panose="05000000000000000000" pitchFamily="2" charset="2"/>
                        <a:buChar char="Ø"/>
                        <a:tabLst>
                          <a:tab pos="323850" algn="l"/>
                        </a:tabLst>
                      </a:pPr>
                      <a:r>
                        <a:rPr lang="en-US" sz="1000" dirty="0">
                          <a:effectLst/>
                        </a:rPr>
                        <a:t>View personal documents</a:t>
                      </a:r>
                      <a:endParaRPr lang="en-US" sz="900" dirty="0">
                        <a:effectLst/>
                      </a:endParaRPr>
                    </a:p>
                    <a:p>
                      <a:pPr marL="342900" marR="0" lvl="0" indent="-342900" algn="l">
                        <a:lnSpc>
                          <a:spcPct val="115000"/>
                        </a:lnSpc>
                        <a:spcBef>
                          <a:spcPts val="0"/>
                        </a:spcBef>
                        <a:spcAft>
                          <a:spcPts val="0"/>
                        </a:spcAft>
                        <a:buFont typeface="Wingdings" panose="05000000000000000000" pitchFamily="2" charset="2"/>
                        <a:buChar char="Ø"/>
                        <a:tabLst>
                          <a:tab pos="323850" algn="l"/>
                        </a:tabLst>
                      </a:pPr>
                      <a:r>
                        <a:rPr lang="en-US" sz="1000" dirty="0">
                          <a:effectLst/>
                        </a:rPr>
                        <a:t>Entry of new documents</a:t>
                      </a:r>
                      <a:endParaRPr lang="en-US" sz="900" dirty="0">
                        <a:effectLst/>
                      </a:endParaRPr>
                    </a:p>
                    <a:p>
                      <a:pPr marL="342900" marR="0" lvl="0" indent="-342900" algn="l">
                        <a:lnSpc>
                          <a:spcPct val="115000"/>
                        </a:lnSpc>
                        <a:spcBef>
                          <a:spcPts val="0"/>
                        </a:spcBef>
                        <a:spcAft>
                          <a:spcPts val="0"/>
                        </a:spcAft>
                        <a:buFont typeface="Wingdings" panose="05000000000000000000" pitchFamily="2" charset="2"/>
                        <a:buChar char="Ø"/>
                        <a:tabLst>
                          <a:tab pos="323850" algn="l"/>
                        </a:tabLst>
                      </a:pPr>
                      <a:r>
                        <a:rPr lang="en-US" sz="1000" dirty="0">
                          <a:effectLst/>
                        </a:rPr>
                        <a:t>Notification alert</a:t>
                      </a:r>
                      <a:endParaRPr lang="en-US" sz="900" dirty="0">
                        <a:effectLst/>
                      </a:endParaRPr>
                    </a:p>
                    <a:p>
                      <a:pPr marL="342900" marR="0" lvl="0" indent="-342900" algn="l">
                        <a:lnSpc>
                          <a:spcPct val="115000"/>
                        </a:lnSpc>
                        <a:spcBef>
                          <a:spcPts val="0"/>
                        </a:spcBef>
                        <a:spcAft>
                          <a:spcPts val="0"/>
                        </a:spcAft>
                        <a:buFont typeface="Wingdings" panose="05000000000000000000" pitchFamily="2" charset="2"/>
                        <a:buChar char="Ø"/>
                        <a:tabLst>
                          <a:tab pos="323850" algn="l"/>
                        </a:tabLst>
                      </a:pPr>
                      <a:r>
                        <a:rPr lang="en-US" sz="1000" dirty="0">
                          <a:effectLst/>
                        </a:rPr>
                        <a:t>Report</a:t>
                      </a:r>
                      <a:endParaRPr lang="en-US" sz="900" dirty="0">
                        <a:effectLst/>
                        <a:latin typeface="Arial" panose="020B0604020202020204" pitchFamily="34" charset="0"/>
                        <a:ea typeface="Arial" panose="020B0604020202020204" pitchFamily="34" charset="0"/>
                        <a:cs typeface="Times New Roman" panose="02020603050405020304" pitchFamily="18" charset="0"/>
                      </a:endParaRPr>
                    </a:p>
                  </a:txBody>
                  <a:tcPr marL="31728" marR="31728" marT="0" marB="0" anchor="ctr"/>
                </a:tc>
                <a:extLst>
                  <a:ext uri="{0D108BD9-81ED-4DB2-BD59-A6C34878D82A}">
                    <a16:rowId xmlns:a16="http://schemas.microsoft.com/office/drawing/2014/main" val="468875268"/>
                  </a:ext>
                </a:extLst>
              </a:tr>
              <a:tr h="539056">
                <a:tc>
                  <a:txBody>
                    <a:bodyPr/>
                    <a:lstStyle/>
                    <a:p>
                      <a:pPr marL="171450" marR="0" lvl="0" indent="-171450" algn="l">
                        <a:lnSpc>
                          <a:spcPct val="115000"/>
                        </a:lnSpc>
                        <a:spcBef>
                          <a:spcPts val="0"/>
                        </a:spcBef>
                        <a:spcAft>
                          <a:spcPts val="0"/>
                        </a:spcAft>
                        <a:buFont typeface="Wingdings" panose="05000000000000000000" pitchFamily="2" charset="2"/>
                        <a:buChar char="q"/>
                      </a:pPr>
                      <a:r>
                        <a:rPr lang="en-US" sz="1100" b="1" dirty="0">
                          <a:effectLst/>
                        </a:rPr>
                        <a:t>Comments</a:t>
                      </a:r>
                      <a:endParaRPr lang="en-US" sz="1050" b="1" dirty="0">
                        <a:effectLst/>
                        <a:latin typeface="Arial" panose="020B0604020202020204" pitchFamily="34" charset="0"/>
                        <a:ea typeface="Arial" panose="020B0604020202020204" pitchFamily="34" charset="0"/>
                        <a:cs typeface="Times New Roman" panose="02020603050405020304" pitchFamily="18" charset="0"/>
                      </a:endParaRPr>
                    </a:p>
                  </a:txBody>
                  <a:tcPr marL="31728" marR="31728" marT="0" marB="0" anchor="ctr"/>
                </a:tc>
                <a:tc>
                  <a:txBody>
                    <a:bodyPr/>
                    <a:lstStyle/>
                    <a:p>
                      <a:pPr marL="0" marR="0" algn="just">
                        <a:lnSpc>
                          <a:spcPct val="115000"/>
                        </a:lnSpc>
                        <a:spcBef>
                          <a:spcPts val="0"/>
                        </a:spcBef>
                        <a:spcAft>
                          <a:spcPts val="0"/>
                        </a:spcAft>
                        <a:tabLst>
                          <a:tab pos="323850" algn="l"/>
                        </a:tabLst>
                      </a:pPr>
                      <a:r>
                        <a:rPr lang="en-US" sz="1000" dirty="0">
                          <a:effectLst/>
                        </a:rPr>
                        <a:t>It is a database, which holds the information and documents of the clients. The clients can easily access documents and any </a:t>
                      </a:r>
                    </a:p>
                    <a:p>
                      <a:pPr marL="0" marR="0" algn="just">
                        <a:lnSpc>
                          <a:spcPct val="115000"/>
                        </a:lnSpc>
                        <a:spcBef>
                          <a:spcPts val="0"/>
                        </a:spcBef>
                        <a:spcAft>
                          <a:spcPts val="0"/>
                        </a:spcAft>
                        <a:tabLst>
                          <a:tab pos="323850" algn="l"/>
                        </a:tabLst>
                      </a:pPr>
                      <a:r>
                        <a:rPr lang="en-US" sz="1000" dirty="0">
                          <a:effectLst/>
                        </a:rPr>
                        <a:t>kind of updates can be made as per the requirement.</a:t>
                      </a:r>
                      <a:endParaRPr lang="en-US" sz="900" dirty="0">
                        <a:effectLst/>
                        <a:latin typeface="Arial" panose="020B0604020202020204" pitchFamily="34" charset="0"/>
                        <a:ea typeface="Arial" panose="020B0604020202020204" pitchFamily="34" charset="0"/>
                        <a:cs typeface="Times New Roman" panose="02020603050405020304" pitchFamily="18" charset="0"/>
                      </a:endParaRPr>
                    </a:p>
                  </a:txBody>
                  <a:tcPr marL="31728" marR="31728" marT="0" marB="0" anchor="ctr"/>
                </a:tc>
                <a:extLst>
                  <a:ext uri="{0D108BD9-81ED-4DB2-BD59-A6C34878D82A}">
                    <a16:rowId xmlns:a16="http://schemas.microsoft.com/office/drawing/2014/main" val="461938087"/>
                  </a:ext>
                </a:extLst>
              </a:tr>
            </a:tbl>
          </a:graphicData>
        </a:graphic>
      </p:graphicFrame>
    </p:spTree>
    <p:extLst>
      <p:ext uri="{BB962C8B-B14F-4D97-AF65-F5344CB8AC3E}">
        <p14:creationId xmlns:p14="http://schemas.microsoft.com/office/powerpoint/2010/main" val="3470095729"/>
      </p:ext>
    </p:extLst>
  </p:cSld>
  <p:clrMapOvr>
    <a:masterClrMapping/>
  </p:clrMapOvr>
  <mc:AlternateContent xmlns:mc="http://schemas.openxmlformats.org/markup-compatibility/2006">
    <mc:Choice xmlns:p15="http://schemas.microsoft.com/office/powerpoint/2012/main" Requires="p15">
      <p:transition spd="med">
        <p15:prstTrans prst="fallOver"/>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E77A6E2D-EC4E-4A9B-974C-E748A398477C}"/>
              </a:ext>
            </a:extLst>
          </p:cNvPr>
          <p:cNvPicPr/>
          <p:nvPr/>
        </p:nvPicPr>
        <p:blipFill rotWithShape="1">
          <a:blip r:embed="rId2" cstate="print">
            <a:extLst>
              <a:ext uri="{28A0092B-C50C-407E-A947-70E740481C1C}">
                <a14:useLocalDpi xmlns:a14="http://schemas.microsoft.com/office/drawing/2010/main" val="0"/>
              </a:ext>
            </a:extLst>
          </a:blip>
          <a:srcRect l="16265" t="17701" r="19925" b="6122"/>
          <a:stretch/>
        </p:blipFill>
        <p:spPr bwMode="auto">
          <a:xfrm>
            <a:off x="899592" y="1214530"/>
            <a:ext cx="3672408" cy="3312368"/>
          </a:xfrm>
          <a:prstGeom prst="rect">
            <a:avLst/>
          </a:prstGeom>
          <a:ln>
            <a:noFill/>
          </a:ln>
          <a:extLst>
            <a:ext uri="{53640926-AAD7-44D8-BBD7-CCE9431645EC}">
              <a14:shadowObscured xmlns:a14="http://schemas.microsoft.com/office/drawing/2010/main"/>
            </a:ext>
          </a:extLst>
        </p:spPr>
      </p:pic>
      <p:sp>
        <p:nvSpPr>
          <p:cNvPr id="40" name="TextBox 39">
            <a:extLst>
              <a:ext uri="{FF2B5EF4-FFF2-40B4-BE49-F238E27FC236}">
                <a16:creationId xmlns:a16="http://schemas.microsoft.com/office/drawing/2014/main" id="{382FF8B9-9294-4BE7-8C1D-3FF8708E83C8}"/>
              </a:ext>
            </a:extLst>
          </p:cNvPr>
          <p:cNvSpPr txBox="1"/>
          <p:nvPr/>
        </p:nvSpPr>
        <p:spPr>
          <a:xfrm>
            <a:off x="683568" y="4547324"/>
            <a:ext cx="3672408" cy="369332"/>
          </a:xfrm>
          <a:prstGeom prst="rect">
            <a:avLst/>
          </a:prstGeom>
          <a:noFill/>
        </p:spPr>
        <p:txBody>
          <a:bodyPr wrap="square" rtlCol="0">
            <a:spAutoFit/>
          </a:bodyPr>
          <a:lstStyle/>
          <a:p>
            <a:r>
              <a:rPr lang="en-US" sz="1800" i="1" dirty="0">
                <a:effectLst/>
                <a:latin typeface="Calibri" panose="020F0502020204030204" pitchFamily="34" charset="0"/>
                <a:ea typeface="Arial" panose="020B0604020202020204" pitchFamily="34" charset="0"/>
              </a:rPr>
              <a:t> </a:t>
            </a:r>
            <a:r>
              <a:rPr lang="en-US" sz="1400" i="1" dirty="0">
                <a:effectLst/>
                <a:latin typeface="Calibri" panose="020F0502020204030204" pitchFamily="34" charset="0"/>
                <a:ea typeface="Arial" panose="020B0604020202020204" pitchFamily="34" charset="0"/>
              </a:rPr>
              <a:t>Figure : Activity diagram of User Login System </a:t>
            </a:r>
            <a:endParaRPr lang="en-US" sz="1400" dirty="0"/>
          </a:p>
        </p:txBody>
      </p:sp>
      <p:pic>
        <p:nvPicPr>
          <p:cNvPr id="41" name="Picture 40">
            <a:extLst>
              <a:ext uri="{FF2B5EF4-FFF2-40B4-BE49-F238E27FC236}">
                <a16:creationId xmlns:a16="http://schemas.microsoft.com/office/drawing/2014/main" id="{D15BE360-4166-4F24-BDEC-B4CAE5C9FF46}"/>
              </a:ext>
            </a:extLst>
          </p:cNvPr>
          <p:cNvPicPr/>
          <p:nvPr/>
        </p:nvPicPr>
        <p:blipFill rotWithShape="1">
          <a:blip r:embed="rId3" cstate="print">
            <a:extLst>
              <a:ext uri="{28A0092B-C50C-407E-A947-70E740481C1C}">
                <a14:useLocalDpi xmlns:a14="http://schemas.microsoft.com/office/drawing/2010/main" val="0"/>
              </a:ext>
            </a:extLst>
          </a:blip>
          <a:srcRect t="5188" b="22098"/>
          <a:stretch/>
        </p:blipFill>
        <p:spPr bwMode="auto">
          <a:xfrm>
            <a:off x="4817194" y="1234956"/>
            <a:ext cx="3672408" cy="3497034"/>
          </a:xfrm>
          <a:prstGeom prst="rect">
            <a:avLst/>
          </a:prstGeom>
          <a:ln>
            <a:noFill/>
          </a:ln>
          <a:extLst>
            <a:ext uri="{53640926-AAD7-44D8-BBD7-CCE9431645EC}">
              <a14:shadowObscured xmlns:a14="http://schemas.microsoft.com/office/drawing/2010/main"/>
            </a:ext>
          </a:extLst>
        </p:spPr>
      </p:pic>
      <p:sp>
        <p:nvSpPr>
          <p:cNvPr id="43" name="TextBox 42">
            <a:extLst>
              <a:ext uri="{FF2B5EF4-FFF2-40B4-BE49-F238E27FC236}">
                <a16:creationId xmlns:a16="http://schemas.microsoft.com/office/drawing/2014/main" id="{22278594-5ED9-4D6B-851E-FC8FC71160FA}"/>
              </a:ext>
            </a:extLst>
          </p:cNvPr>
          <p:cNvSpPr txBox="1"/>
          <p:nvPr/>
        </p:nvSpPr>
        <p:spPr>
          <a:xfrm>
            <a:off x="4590257" y="4547324"/>
            <a:ext cx="4355974" cy="369332"/>
          </a:xfrm>
          <a:prstGeom prst="rect">
            <a:avLst/>
          </a:prstGeom>
          <a:noFill/>
        </p:spPr>
        <p:txBody>
          <a:bodyPr wrap="square" rtlCol="0">
            <a:spAutoFit/>
          </a:bodyPr>
          <a:lstStyle/>
          <a:p>
            <a:r>
              <a:rPr lang="en-US" sz="1800" i="1" dirty="0">
                <a:effectLst/>
                <a:latin typeface="Calibri" panose="020F0502020204030204" pitchFamily="34" charset="0"/>
                <a:ea typeface="Arial" panose="020B0604020202020204" pitchFamily="34" charset="0"/>
              </a:rPr>
              <a:t> </a:t>
            </a:r>
            <a:r>
              <a:rPr lang="en-US" sz="1400" i="1" dirty="0">
                <a:effectLst/>
                <a:latin typeface="Calibri" panose="020F0502020204030204" pitchFamily="34" charset="0"/>
                <a:ea typeface="Arial" panose="020B0604020202020204" pitchFamily="34" charset="0"/>
              </a:rPr>
              <a:t>Figure 1.6: Activity Diagram of Document Upload System</a:t>
            </a:r>
            <a:endParaRPr lang="en-US" sz="1400" dirty="0"/>
          </a:p>
        </p:txBody>
      </p:sp>
      <p:sp>
        <p:nvSpPr>
          <p:cNvPr id="47" name="TextBox 46">
            <a:extLst>
              <a:ext uri="{FF2B5EF4-FFF2-40B4-BE49-F238E27FC236}">
                <a16:creationId xmlns:a16="http://schemas.microsoft.com/office/drawing/2014/main" id="{0FFBD8DA-966B-4FAA-ACFD-44A95103E08D}"/>
              </a:ext>
            </a:extLst>
          </p:cNvPr>
          <p:cNvSpPr txBox="1"/>
          <p:nvPr/>
        </p:nvSpPr>
        <p:spPr>
          <a:xfrm>
            <a:off x="2310788" y="233405"/>
            <a:ext cx="4522424" cy="523220"/>
          </a:xfrm>
          <a:prstGeom prst="rect">
            <a:avLst/>
          </a:prstGeom>
          <a:noFill/>
        </p:spPr>
        <p:txBody>
          <a:bodyPr wrap="square">
            <a:spAutoFit/>
          </a:bodyPr>
          <a:lstStyle/>
          <a:p>
            <a:pPr lvl="0" algn="ctr"/>
            <a:r>
              <a:rPr lang="en-US" altLang="ko-KR" sz="2800" b="1" u="sng" dirty="0">
                <a:solidFill>
                  <a:schemeClr val="accent2">
                    <a:lumMod val="75000"/>
                  </a:schemeClr>
                </a:solidFill>
                <a:latin typeface="Arial Rounded MT Bold" panose="020F0704030504030204" pitchFamily="34" charset="0"/>
              </a:rPr>
              <a:t>ACTIVITY</a:t>
            </a:r>
            <a:r>
              <a:rPr lang="en-US" altLang="ko-KR" sz="2800" b="1" u="sng" dirty="0">
                <a:solidFill>
                  <a:schemeClr val="tx1">
                    <a:lumMod val="75000"/>
                    <a:lumOff val="25000"/>
                  </a:schemeClr>
                </a:solidFill>
                <a:latin typeface="Arial Rounded MT Bold" panose="020F0704030504030204" pitchFamily="34" charset="0"/>
              </a:rPr>
              <a:t> DIAGRAM</a:t>
            </a:r>
            <a:endParaRPr lang="en-US" altLang="ko-KR" sz="2800" b="1" u="sng" dirty="0">
              <a:solidFill>
                <a:schemeClr val="accent2">
                  <a:lumMod val="75000"/>
                </a:schemeClr>
              </a:solidFill>
              <a:latin typeface="Arial Rounded MT Bold" panose="020F0704030504030204" pitchFamily="34" charset="0"/>
            </a:endParaRPr>
          </a:p>
        </p:txBody>
      </p:sp>
    </p:spTree>
    <p:extLst>
      <p:ext uri="{BB962C8B-B14F-4D97-AF65-F5344CB8AC3E}">
        <p14:creationId xmlns:p14="http://schemas.microsoft.com/office/powerpoint/2010/main" val="2547238342"/>
      </p:ext>
    </p:extLst>
  </p:cSld>
  <p:clrMapOvr>
    <a:masterClrMapping/>
  </p:clrMapOvr>
  <p:transition spd="med">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0"/>
            <a:ext cx="4522424" cy="523220"/>
          </a:xfrm>
          <a:prstGeom prst="rect">
            <a:avLst/>
          </a:prstGeom>
          <a:noFill/>
        </p:spPr>
        <p:txBody>
          <a:bodyPr wrap="square">
            <a:spAutoFit/>
          </a:bodyPr>
          <a:lstStyle/>
          <a:p>
            <a:pPr lvl="0" algn="ctr"/>
            <a:r>
              <a:rPr lang="en-US" altLang="ko-KR" sz="2800" b="1" u="sng" dirty="0">
                <a:solidFill>
                  <a:schemeClr val="tx1">
                    <a:lumMod val="75000"/>
                    <a:lumOff val="25000"/>
                  </a:schemeClr>
                </a:solidFill>
                <a:latin typeface="Arial Rounded MT Bold" panose="020F0704030504030204" pitchFamily="34" charset="0"/>
              </a:rPr>
              <a:t>SEQUENCE </a:t>
            </a:r>
            <a:r>
              <a:rPr lang="en-US" altLang="ko-KR" sz="2800" b="1" u="sng" dirty="0">
                <a:solidFill>
                  <a:schemeClr val="accent2">
                    <a:lumMod val="75000"/>
                  </a:schemeClr>
                </a:solidFill>
                <a:latin typeface="Arial Rounded MT Bold" panose="020F0704030504030204" pitchFamily="34" charset="0"/>
              </a:rPr>
              <a:t>DIAGRAM</a:t>
            </a:r>
          </a:p>
        </p:txBody>
      </p:sp>
      <p:sp>
        <p:nvSpPr>
          <p:cNvPr id="2" name="Rectangle 2">
            <a:extLst>
              <a:ext uri="{FF2B5EF4-FFF2-40B4-BE49-F238E27FC236}">
                <a16:creationId xmlns:a16="http://schemas.microsoft.com/office/drawing/2014/main" id="{F57A925B-1E2F-49DB-BF8C-91B007B6182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21">
            <a:extLst>
              <a:ext uri="{FF2B5EF4-FFF2-40B4-BE49-F238E27FC236}">
                <a16:creationId xmlns:a16="http://schemas.microsoft.com/office/drawing/2014/main" id="{FFED4FF0-6DBA-4AF4-BBAB-936FEC269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934731"/>
            <a:ext cx="8928992" cy="38461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807362E9-4415-42EC-9E51-A606DB9C51B3}"/>
              </a:ext>
            </a:extLst>
          </p:cNvPr>
          <p:cNvSpPr>
            <a:spLocks noChangeArrowheads="1"/>
          </p:cNvSpPr>
          <p:nvPr/>
        </p:nvSpPr>
        <p:spPr bwMode="auto">
          <a:xfrm>
            <a:off x="1691680" y="47148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Calibri" panose="020F0502020204030204" pitchFamily="34" charset="0"/>
                <a:ea typeface="Arial" panose="020B0604020202020204" pitchFamily="34" charset="0"/>
                <a:cs typeface="Calibri" panose="020F0502020204030204" pitchFamily="34" charset="0"/>
              </a:rPr>
              <a:t>                Figure 1.7: Sequence Diagram For User Registration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3329222"/>
      </p:ext>
    </p:extLst>
  </p:cSld>
  <p:clrMapOvr>
    <a:masterClrMapping/>
  </p:clrMapOvr>
  <p:transition spd="med">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0"/>
            <a:ext cx="4522424" cy="523220"/>
          </a:xfrm>
          <a:prstGeom prst="rect">
            <a:avLst/>
          </a:prstGeom>
          <a:noFill/>
        </p:spPr>
        <p:txBody>
          <a:bodyPr wrap="square">
            <a:spAutoFit/>
          </a:bodyPr>
          <a:lstStyle/>
          <a:p>
            <a:pPr lvl="0" algn="ctr"/>
            <a:r>
              <a:rPr lang="en-US" altLang="ko-KR" sz="2800" b="1" u="sng" dirty="0">
                <a:solidFill>
                  <a:schemeClr val="tx1">
                    <a:lumMod val="75000"/>
                    <a:lumOff val="25000"/>
                  </a:schemeClr>
                </a:solidFill>
                <a:latin typeface="Arial Rounded MT Bold" panose="020F0704030504030204" pitchFamily="34" charset="0"/>
              </a:rPr>
              <a:t>SEQUENCE </a:t>
            </a:r>
            <a:r>
              <a:rPr lang="en-US" altLang="ko-KR" sz="2800" b="1" u="sng" dirty="0">
                <a:solidFill>
                  <a:schemeClr val="accent2">
                    <a:lumMod val="75000"/>
                  </a:schemeClr>
                </a:solidFill>
                <a:latin typeface="Arial Rounded MT Bold" panose="020F0704030504030204" pitchFamily="34" charset="0"/>
              </a:rPr>
              <a:t>DIAGRAM</a:t>
            </a:r>
          </a:p>
        </p:txBody>
      </p:sp>
      <p:sp>
        <p:nvSpPr>
          <p:cNvPr id="2" name="Rectangle 2">
            <a:extLst>
              <a:ext uri="{FF2B5EF4-FFF2-40B4-BE49-F238E27FC236}">
                <a16:creationId xmlns:a16="http://schemas.microsoft.com/office/drawing/2014/main" id="{F57A925B-1E2F-49DB-BF8C-91B007B6182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8E7AE1F0-6771-4A47-92FB-832F4AB29865}"/>
              </a:ext>
            </a:extLst>
          </p:cNvPr>
          <p:cNvSpPr>
            <a:spLocks noChangeArrowheads="1"/>
          </p:cNvSpPr>
          <p:nvPr/>
        </p:nvSpPr>
        <p:spPr bwMode="auto">
          <a:xfrm>
            <a:off x="0" y="0"/>
            <a:ext cx="1058000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097" name="Picture 23">
            <a:extLst>
              <a:ext uri="{FF2B5EF4-FFF2-40B4-BE49-F238E27FC236}">
                <a16:creationId xmlns:a16="http://schemas.microsoft.com/office/drawing/2014/main" id="{E0E01E22-651E-4C6B-A6C7-E40F8F65B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15566"/>
            <a:ext cx="8496944" cy="38233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94D8C7D-5E8A-4B22-A111-A78A05B883C0}"/>
              </a:ext>
            </a:extLst>
          </p:cNvPr>
          <p:cNvSpPr>
            <a:spLocks noChangeArrowheads="1"/>
          </p:cNvSpPr>
          <p:nvPr/>
        </p:nvSpPr>
        <p:spPr bwMode="auto">
          <a:xfrm>
            <a:off x="1543211" y="4789367"/>
            <a:ext cx="1058000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Calibri" panose="020F0502020204030204" pitchFamily="34" charset="0"/>
                <a:ea typeface="Arial" panose="020B0604020202020204" pitchFamily="34" charset="0"/>
                <a:cs typeface="Calibri" panose="020F0502020204030204" pitchFamily="34" charset="0"/>
              </a:rPr>
              <a:t>          Figure 1.8: Sequence Diagram for Document Extraction by User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4884238"/>
      </p:ext>
    </p:extLst>
  </p:cSld>
  <p:clrMapOvr>
    <a:masterClrMapping/>
  </p:clrMapOvr>
  <p:transition spd="med">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0"/>
            <a:ext cx="4522424" cy="523220"/>
          </a:xfrm>
          <a:prstGeom prst="rect">
            <a:avLst/>
          </a:prstGeom>
          <a:noFill/>
        </p:spPr>
        <p:txBody>
          <a:bodyPr wrap="square">
            <a:spAutoFit/>
          </a:bodyPr>
          <a:lstStyle/>
          <a:p>
            <a:pPr lvl="0" algn="ctr"/>
            <a:r>
              <a:rPr lang="en-US" altLang="ko-KR" sz="2800" b="1" u="sng" dirty="0">
                <a:solidFill>
                  <a:schemeClr val="tx1">
                    <a:lumMod val="75000"/>
                    <a:lumOff val="25000"/>
                  </a:schemeClr>
                </a:solidFill>
                <a:latin typeface="Arial Rounded MT Bold" panose="020F0704030504030204" pitchFamily="34" charset="0"/>
              </a:rPr>
              <a:t>SEQUENCE </a:t>
            </a:r>
            <a:r>
              <a:rPr lang="en-US" altLang="ko-KR" sz="2800" b="1" u="sng" dirty="0">
                <a:solidFill>
                  <a:schemeClr val="accent2">
                    <a:lumMod val="75000"/>
                  </a:schemeClr>
                </a:solidFill>
                <a:latin typeface="Arial Rounded MT Bold" panose="020F0704030504030204" pitchFamily="34" charset="0"/>
              </a:rPr>
              <a:t>DIAGRAM</a:t>
            </a:r>
          </a:p>
        </p:txBody>
      </p:sp>
      <p:sp>
        <p:nvSpPr>
          <p:cNvPr id="2" name="Rectangle 2">
            <a:extLst>
              <a:ext uri="{FF2B5EF4-FFF2-40B4-BE49-F238E27FC236}">
                <a16:creationId xmlns:a16="http://schemas.microsoft.com/office/drawing/2014/main" id="{F57A925B-1E2F-49DB-BF8C-91B007B6182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8E7AE1F0-6771-4A47-92FB-832F4AB29865}"/>
              </a:ext>
            </a:extLst>
          </p:cNvPr>
          <p:cNvSpPr>
            <a:spLocks noChangeArrowheads="1"/>
          </p:cNvSpPr>
          <p:nvPr/>
        </p:nvSpPr>
        <p:spPr bwMode="auto">
          <a:xfrm>
            <a:off x="0" y="0"/>
            <a:ext cx="1058000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26B15BA2-086E-4829-8547-AC58A3346F6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1" name="Picture 24">
            <a:extLst>
              <a:ext uri="{FF2B5EF4-FFF2-40B4-BE49-F238E27FC236}">
                <a16:creationId xmlns:a16="http://schemas.microsoft.com/office/drawing/2014/main" id="{946E8B4C-368D-49CA-89C2-2CAF1C8BA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915566"/>
            <a:ext cx="7272808" cy="37444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FB20099E-5B69-4A12-9986-7FD2863FF8DA}"/>
              </a:ext>
            </a:extLst>
          </p:cNvPr>
          <p:cNvSpPr>
            <a:spLocks noChangeArrowheads="1"/>
          </p:cNvSpPr>
          <p:nvPr/>
        </p:nvSpPr>
        <p:spPr bwMode="auto">
          <a:xfrm>
            <a:off x="1115616" y="465998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Calibri" panose="020F0502020204030204" pitchFamily="34" charset="0"/>
                <a:ea typeface="Arial" panose="020B0604020202020204" pitchFamily="34" charset="0"/>
                <a:cs typeface="Calibri" panose="020F0502020204030204" pitchFamily="34" charset="0"/>
              </a:rPr>
              <a:t>         Figure 1.9: Sequence Diagram for Data Upload by Developer Team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1463811"/>
      </p:ext>
    </p:extLst>
  </p:cSld>
  <p:clrMapOvr>
    <a:masterClrMapping/>
  </p:clrMapOvr>
  <p:transition spd="med">
    <p:dissolv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9836D662-1F54-4815-8AB9-771DA77E9EC0}"/>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26906" r="26906"/>
          <a:stretch>
            <a:fillRect/>
          </a:stretch>
        </p:blipFill>
        <p:spPr/>
      </p:pic>
      <p:sp>
        <p:nvSpPr>
          <p:cNvPr id="20" name="Rectangle 19">
            <a:extLst>
              <a:ext uri="{FF2B5EF4-FFF2-40B4-BE49-F238E27FC236}">
                <a16:creationId xmlns:a16="http://schemas.microsoft.com/office/drawing/2014/main" id="{38FD18A5-79CB-4D0A-9347-46A1B8E3DCDD}"/>
              </a:ext>
            </a:extLst>
          </p:cNvPr>
          <p:cNvSpPr/>
          <p:nvPr/>
        </p:nvSpPr>
        <p:spPr>
          <a:xfrm>
            <a:off x="6084168" y="339502"/>
            <a:ext cx="2520280" cy="40324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6563D123-95A2-44E2-B419-204A0E4FAE45}"/>
              </a:ext>
            </a:extLst>
          </p:cNvPr>
          <p:cNvPicPr>
            <a:picLocks noChangeAspect="1"/>
          </p:cNvPicPr>
          <p:nvPr/>
        </p:nvPicPr>
        <p:blipFill rotWithShape="1">
          <a:blip r:embed="rId3">
            <a:extLst>
              <a:ext uri="{28A0092B-C50C-407E-A947-70E740481C1C}">
                <a14:useLocalDpi xmlns:a14="http://schemas.microsoft.com/office/drawing/2010/main" val="0"/>
              </a:ext>
            </a:extLst>
          </a:blip>
          <a:srcRect l="39003" t="20528" r="38270" b="25073"/>
          <a:stretch/>
        </p:blipFill>
        <p:spPr>
          <a:xfrm>
            <a:off x="6367886" y="771550"/>
            <a:ext cx="2232249" cy="3816424"/>
          </a:xfrm>
          <a:prstGeom prst="rect">
            <a:avLst/>
          </a:prstGeom>
        </p:spPr>
      </p:pic>
      <p:sp>
        <p:nvSpPr>
          <p:cNvPr id="30" name="TextBox 29">
            <a:extLst>
              <a:ext uri="{FF2B5EF4-FFF2-40B4-BE49-F238E27FC236}">
                <a16:creationId xmlns:a16="http://schemas.microsoft.com/office/drawing/2014/main" id="{02E1B845-6FE8-41C2-A86E-148846331DDB}"/>
              </a:ext>
            </a:extLst>
          </p:cNvPr>
          <p:cNvSpPr txBox="1"/>
          <p:nvPr/>
        </p:nvSpPr>
        <p:spPr>
          <a:xfrm>
            <a:off x="712142" y="1725655"/>
            <a:ext cx="4939978" cy="954107"/>
          </a:xfrm>
          <a:prstGeom prst="rect">
            <a:avLst/>
          </a:prstGeom>
          <a:noFill/>
        </p:spPr>
        <p:txBody>
          <a:bodyPr wrap="square">
            <a:spAutoFit/>
          </a:bodyPr>
          <a:lstStyle/>
          <a:p>
            <a:pPr lvl="0" algn="ctr">
              <a:tabLst>
                <a:tab pos="738188" algn="l"/>
              </a:tabLst>
            </a:pPr>
            <a:r>
              <a:rPr lang="en-US" altLang="ko-KR" sz="2800" b="1" u="sng" dirty="0">
                <a:solidFill>
                  <a:schemeClr val="accent2"/>
                </a:solidFill>
                <a:latin typeface="Arial Rounded MT Bold" panose="020F0704030504030204" pitchFamily="34" charset="0"/>
              </a:rPr>
              <a:t>USER-INTERFACE</a:t>
            </a:r>
            <a:r>
              <a:rPr lang="en-US" altLang="ko-KR" sz="2800" b="1" u="sng" dirty="0">
                <a:solidFill>
                  <a:schemeClr val="tx1">
                    <a:lumMod val="75000"/>
                    <a:lumOff val="25000"/>
                  </a:schemeClr>
                </a:solidFill>
                <a:latin typeface="Arial Rounded MT Bold" panose="020F0704030504030204" pitchFamily="34" charset="0"/>
              </a:rPr>
              <a:t> </a:t>
            </a:r>
          </a:p>
          <a:p>
            <a:pPr marL="1431925" lvl="0" indent="-1431925" algn="ctr"/>
            <a:r>
              <a:rPr lang="en-US" altLang="ko-KR" sz="2800" b="1" dirty="0">
                <a:solidFill>
                  <a:schemeClr val="accent2">
                    <a:lumMod val="75000"/>
                  </a:schemeClr>
                </a:solidFill>
                <a:latin typeface="Arial Rounded MT Bold" panose="020F0704030504030204" pitchFamily="34" charset="0"/>
              </a:rPr>
              <a:t>                             </a:t>
            </a:r>
            <a:r>
              <a:rPr lang="en-US" altLang="ko-KR" sz="2800" b="1" u="sng" dirty="0">
                <a:solidFill>
                  <a:schemeClr val="tx1">
                    <a:lumMod val="85000"/>
                    <a:lumOff val="15000"/>
                  </a:schemeClr>
                </a:solidFill>
                <a:latin typeface="Arial Rounded MT Bold" panose="020F0704030504030204" pitchFamily="34" charset="0"/>
              </a:rPr>
              <a:t>DIAGRAM</a:t>
            </a:r>
          </a:p>
        </p:txBody>
      </p:sp>
    </p:spTree>
    <p:extLst>
      <p:ext uri="{BB962C8B-B14F-4D97-AF65-F5344CB8AC3E}">
        <p14:creationId xmlns:p14="http://schemas.microsoft.com/office/powerpoint/2010/main" val="2398395841"/>
      </p:ext>
    </p:extLst>
  </p:cSld>
  <p:clrMapOvr>
    <a:masterClrMapping/>
  </p:clrMapOvr>
  <mc:AlternateContent xmlns:mc="http://schemas.openxmlformats.org/markup-compatibility/2006">
    <mc:Choice xmlns:p15="http://schemas.microsoft.com/office/powerpoint/2012/main" Requires="p15">
      <p:transition spd="med">
        <p15:prstTrans prst="peelOff"/>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0"/>
            <a:ext cx="4522424" cy="523220"/>
          </a:xfrm>
          <a:prstGeom prst="rect">
            <a:avLst/>
          </a:prstGeom>
          <a:noFill/>
        </p:spPr>
        <p:txBody>
          <a:bodyPr wrap="square">
            <a:spAutoFit/>
          </a:bodyPr>
          <a:lstStyle/>
          <a:p>
            <a:pPr lvl="0" algn="ctr"/>
            <a:r>
              <a:rPr lang="en-US" altLang="ko-KR" sz="2800" b="1" u="sng" dirty="0">
                <a:solidFill>
                  <a:schemeClr val="accent2"/>
                </a:solidFill>
                <a:latin typeface="Arial Rounded MT Bold" panose="020F0704030504030204" pitchFamily="34" charset="0"/>
              </a:rPr>
              <a:t>UI</a:t>
            </a:r>
            <a:r>
              <a:rPr lang="en-US" altLang="ko-KR" sz="2800" b="1" u="sng" dirty="0">
                <a:solidFill>
                  <a:schemeClr val="tx1">
                    <a:lumMod val="75000"/>
                    <a:lumOff val="25000"/>
                  </a:schemeClr>
                </a:solidFill>
                <a:latin typeface="Arial Rounded MT Bold" panose="020F0704030504030204" pitchFamily="34" charset="0"/>
              </a:rPr>
              <a:t> DESIGN</a:t>
            </a:r>
            <a:endParaRPr lang="en-US" altLang="ko-KR" sz="2800" b="1" u="sng" dirty="0">
              <a:solidFill>
                <a:schemeClr val="accent2">
                  <a:lumMod val="75000"/>
                </a:schemeClr>
              </a:solidFill>
              <a:latin typeface="Arial Rounded MT Bold" panose="020F0704030504030204" pitchFamily="34" charset="0"/>
            </a:endParaRPr>
          </a:p>
        </p:txBody>
      </p:sp>
      <p:sp>
        <p:nvSpPr>
          <p:cNvPr id="2" name="Rectangle 2">
            <a:extLst>
              <a:ext uri="{FF2B5EF4-FFF2-40B4-BE49-F238E27FC236}">
                <a16:creationId xmlns:a16="http://schemas.microsoft.com/office/drawing/2014/main" id="{F57A925B-1E2F-49DB-BF8C-91B007B6182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8E7AE1F0-6771-4A47-92FB-832F4AB29865}"/>
              </a:ext>
            </a:extLst>
          </p:cNvPr>
          <p:cNvSpPr>
            <a:spLocks noChangeArrowheads="1"/>
          </p:cNvSpPr>
          <p:nvPr/>
        </p:nvSpPr>
        <p:spPr bwMode="auto">
          <a:xfrm>
            <a:off x="0" y="0"/>
            <a:ext cx="1058000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26B15BA2-086E-4829-8547-AC58A3346F6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82E2CDDF-FC60-4D09-866E-B58EB7F79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797" y="-812626"/>
            <a:ext cx="10743594" cy="7673995"/>
          </a:xfrm>
          <a:prstGeom prst="rect">
            <a:avLst/>
          </a:prstGeom>
        </p:spPr>
      </p:pic>
    </p:spTree>
    <p:extLst>
      <p:ext uri="{BB962C8B-B14F-4D97-AF65-F5344CB8AC3E}">
        <p14:creationId xmlns:p14="http://schemas.microsoft.com/office/powerpoint/2010/main" val="3436526448"/>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0"/>
            <a:ext cx="4522424" cy="523220"/>
          </a:xfrm>
          <a:prstGeom prst="rect">
            <a:avLst/>
          </a:prstGeom>
          <a:noFill/>
        </p:spPr>
        <p:txBody>
          <a:bodyPr wrap="square">
            <a:spAutoFit/>
          </a:bodyPr>
          <a:lstStyle/>
          <a:p>
            <a:pPr lvl="0" algn="ctr"/>
            <a:r>
              <a:rPr lang="en-US" altLang="ko-KR" sz="2800" b="1" u="sng" dirty="0">
                <a:solidFill>
                  <a:schemeClr val="accent2"/>
                </a:solidFill>
                <a:latin typeface="Arial Rounded MT Bold" panose="020F0704030504030204" pitchFamily="34" charset="0"/>
              </a:rPr>
              <a:t>UI</a:t>
            </a:r>
            <a:r>
              <a:rPr lang="en-US" altLang="ko-KR" sz="2800" b="1" u="sng" dirty="0">
                <a:solidFill>
                  <a:schemeClr val="tx1">
                    <a:lumMod val="75000"/>
                    <a:lumOff val="25000"/>
                  </a:schemeClr>
                </a:solidFill>
                <a:latin typeface="Arial Rounded MT Bold" panose="020F0704030504030204" pitchFamily="34" charset="0"/>
              </a:rPr>
              <a:t> DESIGN</a:t>
            </a:r>
            <a:endParaRPr lang="en-US" altLang="ko-KR" sz="2800" b="1" u="sng" dirty="0">
              <a:solidFill>
                <a:schemeClr val="accent2">
                  <a:lumMod val="75000"/>
                </a:schemeClr>
              </a:solidFill>
              <a:latin typeface="Arial Rounded MT Bold" panose="020F0704030504030204" pitchFamily="34" charset="0"/>
            </a:endParaRPr>
          </a:p>
        </p:txBody>
      </p:sp>
      <p:sp>
        <p:nvSpPr>
          <p:cNvPr id="2" name="Rectangle 2">
            <a:extLst>
              <a:ext uri="{FF2B5EF4-FFF2-40B4-BE49-F238E27FC236}">
                <a16:creationId xmlns:a16="http://schemas.microsoft.com/office/drawing/2014/main" id="{F57A925B-1E2F-49DB-BF8C-91B007B6182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8E7AE1F0-6771-4A47-92FB-832F4AB29865}"/>
              </a:ext>
            </a:extLst>
          </p:cNvPr>
          <p:cNvSpPr>
            <a:spLocks noChangeArrowheads="1"/>
          </p:cNvSpPr>
          <p:nvPr/>
        </p:nvSpPr>
        <p:spPr bwMode="auto">
          <a:xfrm>
            <a:off x="0" y="0"/>
            <a:ext cx="1058000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26B15BA2-086E-4829-8547-AC58A3346F6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82E2CDDF-FC60-4D09-866E-B58EB7F792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9797" y="-812626"/>
            <a:ext cx="10743593" cy="7673995"/>
          </a:xfrm>
          <a:prstGeom prst="rect">
            <a:avLst/>
          </a:prstGeom>
        </p:spPr>
      </p:pic>
    </p:spTree>
    <p:extLst>
      <p:ext uri="{BB962C8B-B14F-4D97-AF65-F5344CB8AC3E}">
        <p14:creationId xmlns:p14="http://schemas.microsoft.com/office/powerpoint/2010/main" val="3446228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0"/>
            <a:ext cx="4522424" cy="523220"/>
          </a:xfrm>
          <a:prstGeom prst="rect">
            <a:avLst/>
          </a:prstGeom>
          <a:noFill/>
        </p:spPr>
        <p:txBody>
          <a:bodyPr wrap="square">
            <a:spAutoFit/>
          </a:bodyPr>
          <a:lstStyle/>
          <a:p>
            <a:pPr lvl="0" algn="ctr"/>
            <a:r>
              <a:rPr lang="en-US" altLang="ko-KR" sz="2800" b="1" u="sng" dirty="0">
                <a:solidFill>
                  <a:schemeClr val="accent2"/>
                </a:solidFill>
                <a:latin typeface="Arial Rounded MT Bold" panose="020F0704030504030204" pitchFamily="34" charset="0"/>
              </a:rPr>
              <a:t>UI</a:t>
            </a:r>
            <a:r>
              <a:rPr lang="en-US" altLang="ko-KR" sz="2800" b="1" u="sng" dirty="0">
                <a:solidFill>
                  <a:schemeClr val="tx1">
                    <a:lumMod val="75000"/>
                    <a:lumOff val="25000"/>
                  </a:schemeClr>
                </a:solidFill>
                <a:latin typeface="Arial Rounded MT Bold" panose="020F0704030504030204" pitchFamily="34" charset="0"/>
              </a:rPr>
              <a:t> DESIGN</a:t>
            </a:r>
            <a:endParaRPr lang="en-US" altLang="ko-KR" sz="2800" b="1" u="sng" dirty="0">
              <a:solidFill>
                <a:schemeClr val="accent2">
                  <a:lumMod val="75000"/>
                </a:schemeClr>
              </a:solidFill>
              <a:latin typeface="Arial Rounded MT Bold" panose="020F0704030504030204" pitchFamily="34" charset="0"/>
            </a:endParaRPr>
          </a:p>
        </p:txBody>
      </p:sp>
      <p:sp>
        <p:nvSpPr>
          <p:cNvPr id="2" name="Rectangle 2">
            <a:extLst>
              <a:ext uri="{FF2B5EF4-FFF2-40B4-BE49-F238E27FC236}">
                <a16:creationId xmlns:a16="http://schemas.microsoft.com/office/drawing/2014/main" id="{F57A925B-1E2F-49DB-BF8C-91B007B6182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8E7AE1F0-6771-4A47-92FB-832F4AB29865}"/>
              </a:ext>
            </a:extLst>
          </p:cNvPr>
          <p:cNvSpPr>
            <a:spLocks noChangeArrowheads="1"/>
          </p:cNvSpPr>
          <p:nvPr/>
        </p:nvSpPr>
        <p:spPr bwMode="auto">
          <a:xfrm>
            <a:off x="0" y="0"/>
            <a:ext cx="1058000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26B15BA2-086E-4829-8547-AC58A3346F6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82E2CDDF-FC60-4D09-866E-B58EB7F792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9797" y="-812626"/>
            <a:ext cx="10743593" cy="7673995"/>
          </a:xfrm>
          <a:prstGeom prst="rect">
            <a:avLst/>
          </a:prstGeom>
        </p:spPr>
      </p:pic>
    </p:spTree>
    <p:extLst>
      <p:ext uri="{BB962C8B-B14F-4D97-AF65-F5344CB8AC3E}">
        <p14:creationId xmlns:p14="http://schemas.microsoft.com/office/powerpoint/2010/main" val="1551679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0"/>
            <a:ext cx="4522424" cy="523220"/>
          </a:xfrm>
          <a:prstGeom prst="rect">
            <a:avLst/>
          </a:prstGeom>
          <a:noFill/>
        </p:spPr>
        <p:txBody>
          <a:bodyPr wrap="square">
            <a:spAutoFit/>
          </a:bodyPr>
          <a:lstStyle/>
          <a:p>
            <a:pPr lvl="0" algn="ctr"/>
            <a:r>
              <a:rPr lang="en-US" altLang="ko-KR" sz="2800" b="1" u="sng" dirty="0">
                <a:solidFill>
                  <a:schemeClr val="accent2"/>
                </a:solidFill>
                <a:latin typeface="Arial Rounded MT Bold" panose="020F0704030504030204" pitchFamily="34" charset="0"/>
              </a:rPr>
              <a:t>UI</a:t>
            </a:r>
            <a:r>
              <a:rPr lang="en-US" altLang="ko-KR" sz="2800" b="1" u="sng" dirty="0">
                <a:solidFill>
                  <a:schemeClr val="tx1">
                    <a:lumMod val="75000"/>
                    <a:lumOff val="25000"/>
                  </a:schemeClr>
                </a:solidFill>
                <a:latin typeface="Arial Rounded MT Bold" panose="020F0704030504030204" pitchFamily="34" charset="0"/>
              </a:rPr>
              <a:t> DESIGN</a:t>
            </a:r>
            <a:endParaRPr lang="en-US" altLang="ko-KR" sz="2800" b="1" u="sng" dirty="0">
              <a:solidFill>
                <a:schemeClr val="accent2">
                  <a:lumMod val="75000"/>
                </a:schemeClr>
              </a:solidFill>
              <a:latin typeface="Arial Rounded MT Bold" panose="020F0704030504030204" pitchFamily="34" charset="0"/>
            </a:endParaRPr>
          </a:p>
        </p:txBody>
      </p:sp>
      <p:sp>
        <p:nvSpPr>
          <p:cNvPr id="2" name="Rectangle 2">
            <a:extLst>
              <a:ext uri="{FF2B5EF4-FFF2-40B4-BE49-F238E27FC236}">
                <a16:creationId xmlns:a16="http://schemas.microsoft.com/office/drawing/2014/main" id="{F57A925B-1E2F-49DB-BF8C-91B007B6182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8E7AE1F0-6771-4A47-92FB-832F4AB29865}"/>
              </a:ext>
            </a:extLst>
          </p:cNvPr>
          <p:cNvSpPr>
            <a:spLocks noChangeArrowheads="1"/>
          </p:cNvSpPr>
          <p:nvPr/>
        </p:nvSpPr>
        <p:spPr bwMode="auto">
          <a:xfrm>
            <a:off x="0" y="0"/>
            <a:ext cx="1058000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26B15BA2-086E-4829-8547-AC58A3346F6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82E2CDDF-FC60-4D09-866E-B58EB7F792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9797" y="-812626"/>
            <a:ext cx="10743593" cy="7673995"/>
          </a:xfrm>
          <a:prstGeom prst="rect">
            <a:avLst/>
          </a:prstGeom>
        </p:spPr>
      </p:pic>
    </p:spTree>
    <p:extLst>
      <p:ext uri="{BB962C8B-B14F-4D97-AF65-F5344CB8AC3E}">
        <p14:creationId xmlns:p14="http://schemas.microsoft.com/office/powerpoint/2010/main" val="1319040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DFE3D6-E6BE-4AB4-9B90-2456226E6C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0539"/>
            <a:ext cx="9144000" cy="5143499"/>
          </a:xfrm>
          <a:prstGeom prst="rect">
            <a:avLst/>
          </a:prstGeom>
          <a:effectLst>
            <a:outerShdw blurRad="50800" dist="50800" dir="5400000" algn="ctr" rotWithShape="0">
              <a:srgbClr val="FCEE91"/>
            </a:outerShdw>
          </a:effectLst>
        </p:spPr>
      </p:pic>
      <p:grpSp>
        <p:nvGrpSpPr>
          <p:cNvPr id="13" name="Group 12"/>
          <p:cNvGrpSpPr/>
          <p:nvPr/>
        </p:nvGrpSpPr>
        <p:grpSpPr>
          <a:xfrm>
            <a:off x="969608" y="1347614"/>
            <a:ext cx="7634840" cy="1778133"/>
            <a:chOff x="-4169025" y="1089128"/>
            <a:chExt cx="7061825" cy="1778133"/>
          </a:xfrm>
        </p:grpSpPr>
        <p:sp>
          <p:nvSpPr>
            <p:cNvPr id="14" name="TextBox 13"/>
            <p:cNvSpPr txBox="1"/>
            <p:nvPr/>
          </p:nvSpPr>
          <p:spPr>
            <a:xfrm>
              <a:off x="-4169025" y="1759265"/>
              <a:ext cx="7061825" cy="1107996"/>
            </a:xfrm>
            <a:prstGeom prst="rect">
              <a:avLst/>
            </a:prstGeom>
            <a:noFill/>
          </p:spPr>
          <p:txBody>
            <a:bodyPr wrap="square" rtlCol="0" anchor="ctr">
              <a:spAutoFit/>
            </a:bodyPr>
            <a:lstStyle/>
            <a:p>
              <a:pPr algn="ctr"/>
              <a:r>
                <a:rPr lang="en-US" dirty="0">
                  <a:latin typeface="Calibri" panose="020F0502020204030204" pitchFamily="34" charset="0"/>
                  <a:cs typeface="Calibri" panose="020F0502020204030204" pitchFamily="34" charset="0"/>
                </a:rPr>
                <a:t>The aim of our presentation is to </a:t>
              </a:r>
              <a:r>
                <a:rPr lang="en-US" dirty="0">
                  <a:solidFill>
                    <a:schemeClr val="bg1"/>
                  </a:solidFill>
                  <a:latin typeface="Calibri" panose="020F0502020204030204" pitchFamily="34" charset="0"/>
                  <a:cs typeface="Calibri" panose="020F0502020204030204" pitchFamily="34" charset="0"/>
                </a:rPr>
                <a:t>provide a </a:t>
              </a:r>
              <a:r>
                <a:rPr lang="en-US" dirty="0">
                  <a:latin typeface="Calibri" panose="020F0502020204030204" pitchFamily="34" charset="0"/>
                  <a:cs typeface="Calibri" panose="020F0502020204030204" pitchFamily="34" charset="0"/>
                </a:rPr>
                <a:t>brief idea and an overview on our </a:t>
              </a:r>
            </a:p>
            <a:p>
              <a:pPr algn="ctr"/>
              <a:r>
                <a:rPr lang="en-US" dirty="0">
                  <a:latin typeface="Calibri" panose="020F0502020204030204" pitchFamily="34" charset="0"/>
                  <a:cs typeface="Calibri" panose="020F0502020204030204" pitchFamily="34" charset="0"/>
                </a:rPr>
                <a:t>Project that is based on </a:t>
              </a:r>
              <a:r>
                <a:rPr lang="en-US" dirty="0">
                  <a:solidFill>
                    <a:schemeClr val="bg1"/>
                  </a:solidFill>
                  <a:latin typeface="Calibri" panose="020F0502020204030204" pitchFamily="34" charset="0"/>
                  <a:cs typeface="Calibri" panose="020F0502020204030204" pitchFamily="34" charset="0"/>
                </a:rPr>
                <a:t>preservation and </a:t>
              </a:r>
              <a:r>
                <a:rPr lang="en-US" dirty="0">
                  <a:latin typeface="Calibri" panose="020F0502020204030204" pitchFamily="34" charset="0"/>
                  <a:cs typeface="Calibri" panose="020F0502020204030204" pitchFamily="34" charset="0"/>
                </a:rPr>
                <a:t>storage of documents of the military </a:t>
              </a:r>
            </a:p>
            <a:p>
              <a:pPr algn="ctr"/>
              <a:r>
                <a:rPr lang="en-US" dirty="0">
                  <a:latin typeface="Calibri" panose="020F0502020204030204" pitchFamily="34" charset="0"/>
                  <a:cs typeface="Calibri" panose="020F0502020204030204" pitchFamily="34" charset="0"/>
                </a:rPr>
                <a:t>officers which are </a:t>
              </a:r>
              <a:r>
                <a:rPr lang="en-US" dirty="0">
                  <a:solidFill>
                    <a:schemeClr val="bg1"/>
                  </a:solidFill>
                  <a:latin typeface="Calibri" panose="020F0502020204030204" pitchFamily="34" charset="0"/>
                  <a:cs typeface="Calibri" panose="020F0502020204030204" pitchFamily="34" charset="0"/>
                </a:rPr>
                <a:t>confidential</a:t>
              </a:r>
              <a:r>
                <a:rPr lang="en-US" dirty="0">
                  <a:latin typeface="Calibri" panose="020F0502020204030204" pitchFamily="34" charset="0"/>
                  <a:cs typeface="Calibri" panose="020F0502020204030204" pitchFamily="34" charset="0"/>
                </a:rPr>
                <a:t> and related to their service.</a:t>
              </a:r>
            </a:p>
            <a:p>
              <a:endParaRPr lang="en-US" altLang="ko-KR" sz="1200" dirty="0">
                <a:solidFill>
                  <a:schemeClr val="tx1">
                    <a:lumMod val="75000"/>
                    <a:lumOff val="25000"/>
                  </a:schemeClr>
                </a:solidFill>
                <a:cs typeface="Arial" pitchFamily="34" charset="0"/>
              </a:endParaRPr>
            </a:p>
          </p:txBody>
        </p:sp>
        <p:sp>
          <p:nvSpPr>
            <p:cNvPr id="15" name="TextBox 14"/>
            <p:cNvSpPr txBox="1"/>
            <p:nvPr/>
          </p:nvSpPr>
          <p:spPr>
            <a:xfrm>
              <a:off x="-1709259" y="1089128"/>
              <a:ext cx="1744513" cy="523220"/>
            </a:xfrm>
            <a:prstGeom prst="rect">
              <a:avLst/>
            </a:prstGeom>
            <a:noFill/>
          </p:spPr>
          <p:txBody>
            <a:bodyPr wrap="square" rtlCol="0" anchor="ctr">
              <a:spAutoFit/>
            </a:bodyPr>
            <a:lstStyle/>
            <a:p>
              <a:pPr algn="ctr"/>
              <a:r>
                <a:rPr lang="en-US" altLang="ko-KR" sz="2800" b="1" u="sng" dirty="0">
                  <a:solidFill>
                    <a:schemeClr val="tx1">
                      <a:lumMod val="75000"/>
                      <a:lumOff val="25000"/>
                    </a:schemeClr>
                  </a:solidFill>
                  <a:latin typeface="Arial Rounded MT Bold" panose="020F0704030504030204" pitchFamily="34" charset="0"/>
                  <a:cs typeface="Arial" pitchFamily="34" charset="0"/>
                </a:rPr>
                <a:t>AIM</a:t>
              </a:r>
              <a:endParaRPr lang="ko-KR" altLang="en-US" sz="2800" b="1" u="sng" dirty="0">
                <a:solidFill>
                  <a:schemeClr val="tx1">
                    <a:lumMod val="75000"/>
                    <a:lumOff val="25000"/>
                  </a:schemeClr>
                </a:solidFill>
                <a:latin typeface="Arial Rounded MT Bold" panose="020F0704030504030204" pitchFamily="34" charset="0"/>
                <a:cs typeface="Arial" pitchFamily="34" charset="0"/>
              </a:endParaRPr>
            </a:p>
          </p:txBody>
        </p:sp>
      </p:grpSp>
    </p:spTree>
    <p:extLst>
      <p:ext uri="{BB962C8B-B14F-4D97-AF65-F5344CB8AC3E}">
        <p14:creationId xmlns:p14="http://schemas.microsoft.com/office/powerpoint/2010/main" val="1536719391"/>
      </p:ext>
    </p:extLst>
  </p:cSld>
  <p:clrMapOvr>
    <a:masterClrMapping/>
  </p:clrMapOvr>
  <mc:AlternateContent xmlns:mc="http://schemas.openxmlformats.org/markup-compatibility/2006">
    <mc:Choice xmlns:p15="http://schemas.microsoft.com/office/powerpoint/2012/main" Requires="p15">
      <p:transition spd="slow">
        <p15:prstTrans prst="curtains"/>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0"/>
            <a:ext cx="4522424" cy="523220"/>
          </a:xfrm>
          <a:prstGeom prst="rect">
            <a:avLst/>
          </a:prstGeom>
          <a:noFill/>
        </p:spPr>
        <p:txBody>
          <a:bodyPr wrap="square">
            <a:spAutoFit/>
          </a:bodyPr>
          <a:lstStyle/>
          <a:p>
            <a:pPr lvl="0" algn="ctr"/>
            <a:r>
              <a:rPr lang="en-US" altLang="ko-KR" sz="2800" b="1" u="sng" dirty="0">
                <a:solidFill>
                  <a:schemeClr val="accent2"/>
                </a:solidFill>
                <a:latin typeface="Arial Rounded MT Bold" panose="020F0704030504030204" pitchFamily="34" charset="0"/>
              </a:rPr>
              <a:t>UI</a:t>
            </a:r>
            <a:r>
              <a:rPr lang="en-US" altLang="ko-KR" sz="2800" b="1" u="sng" dirty="0">
                <a:solidFill>
                  <a:schemeClr val="tx1">
                    <a:lumMod val="75000"/>
                    <a:lumOff val="25000"/>
                  </a:schemeClr>
                </a:solidFill>
                <a:latin typeface="Arial Rounded MT Bold" panose="020F0704030504030204" pitchFamily="34" charset="0"/>
              </a:rPr>
              <a:t> DESIGN</a:t>
            </a:r>
            <a:endParaRPr lang="en-US" altLang="ko-KR" sz="2800" b="1" u="sng" dirty="0">
              <a:solidFill>
                <a:schemeClr val="accent2">
                  <a:lumMod val="75000"/>
                </a:schemeClr>
              </a:solidFill>
              <a:latin typeface="Arial Rounded MT Bold" panose="020F0704030504030204" pitchFamily="34" charset="0"/>
            </a:endParaRPr>
          </a:p>
        </p:txBody>
      </p:sp>
      <p:sp>
        <p:nvSpPr>
          <p:cNvPr id="2" name="Rectangle 2">
            <a:extLst>
              <a:ext uri="{FF2B5EF4-FFF2-40B4-BE49-F238E27FC236}">
                <a16:creationId xmlns:a16="http://schemas.microsoft.com/office/drawing/2014/main" id="{F57A925B-1E2F-49DB-BF8C-91B007B6182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8E7AE1F0-6771-4A47-92FB-832F4AB29865}"/>
              </a:ext>
            </a:extLst>
          </p:cNvPr>
          <p:cNvSpPr>
            <a:spLocks noChangeArrowheads="1"/>
          </p:cNvSpPr>
          <p:nvPr/>
        </p:nvSpPr>
        <p:spPr bwMode="auto">
          <a:xfrm>
            <a:off x="0" y="0"/>
            <a:ext cx="1058000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26B15BA2-086E-4829-8547-AC58A3346F6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82E2CDDF-FC60-4D09-866E-B58EB7F792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9797" y="-812626"/>
            <a:ext cx="10743593" cy="7673994"/>
          </a:xfrm>
          <a:prstGeom prst="rect">
            <a:avLst/>
          </a:prstGeom>
        </p:spPr>
      </p:pic>
    </p:spTree>
    <p:extLst>
      <p:ext uri="{BB962C8B-B14F-4D97-AF65-F5344CB8AC3E}">
        <p14:creationId xmlns:p14="http://schemas.microsoft.com/office/powerpoint/2010/main" val="2469029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0"/>
            <a:ext cx="4522424" cy="523220"/>
          </a:xfrm>
          <a:prstGeom prst="rect">
            <a:avLst/>
          </a:prstGeom>
          <a:noFill/>
        </p:spPr>
        <p:txBody>
          <a:bodyPr wrap="square">
            <a:spAutoFit/>
          </a:bodyPr>
          <a:lstStyle/>
          <a:p>
            <a:pPr lvl="0" algn="ctr"/>
            <a:r>
              <a:rPr lang="en-US" altLang="ko-KR" sz="2800" b="1" u="sng" dirty="0">
                <a:solidFill>
                  <a:schemeClr val="accent2"/>
                </a:solidFill>
                <a:latin typeface="Arial Rounded MT Bold" panose="020F0704030504030204" pitchFamily="34" charset="0"/>
              </a:rPr>
              <a:t>UI</a:t>
            </a:r>
            <a:r>
              <a:rPr lang="en-US" altLang="ko-KR" sz="2800" b="1" u="sng" dirty="0">
                <a:solidFill>
                  <a:schemeClr val="tx1">
                    <a:lumMod val="75000"/>
                    <a:lumOff val="25000"/>
                  </a:schemeClr>
                </a:solidFill>
                <a:latin typeface="Arial Rounded MT Bold" panose="020F0704030504030204" pitchFamily="34" charset="0"/>
              </a:rPr>
              <a:t> DESIGN</a:t>
            </a:r>
            <a:endParaRPr lang="en-US" altLang="ko-KR" sz="2800" b="1" u="sng" dirty="0">
              <a:solidFill>
                <a:schemeClr val="accent2">
                  <a:lumMod val="75000"/>
                </a:schemeClr>
              </a:solidFill>
              <a:latin typeface="Arial Rounded MT Bold" panose="020F0704030504030204" pitchFamily="34" charset="0"/>
            </a:endParaRPr>
          </a:p>
        </p:txBody>
      </p:sp>
      <p:sp>
        <p:nvSpPr>
          <p:cNvPr id="2" name="Rectangle 2">
            <a:extLst>
              <a:ext uri="{FF2B5EF4-FFF2-40B4-BE49-F238E27FC236}">
                <a16:creationId xmlns:a16="http://schemas.microsoft.com/office/drawing/2014/main" id="{F57A925B-1E2F-49DB-BF8C-91B007B6182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8E7AE1F0-6771-4A47-92FB-832F4AB29865}"/>
              </a:ext>
            </a:extLst>
          </p:cNvPr>
          <p:cNvSpPr>
            <a:spLocks noChangeArrowheads="1"/>
          </p:cNvSpPr>
          <p:nvPr/>
        </p:nvSpPr>
        <p:spPr bwMode="auto">
          <a:xfrm>
            <a:off x="0" y="0"/>
            <a:ext cx="1058000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26B15BA2-086E-4829-8547-AC58A3346F6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82E2CDDF-FC60-4D09-866E-B58EB7F792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9796" y="-812626"/>
            <a:ext cx="10743591" cy="7673994"/>
          </a:xfrm>
          <a:prstGeom prst="rect">
            <a:avLst/>
          </a:prstGeom>
        </p:spPr>
      </p:pic>
    </p:spTree>
    <p:extLst>
      <p:ext uri="{BB962C8B-B14F-4D97-AF65-F5344CB8AC3E}">
        <p14:creationId xmlns:p14="http://schemas.microsoft.com/office/powerpoint/2010/main" val="1417050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0"/>
            <a:ext cx="4522424" cy="523220"/>
          </a:xfrm>
          <a:prstGeom prst="rect">
            <a:avLst/>
          </a:prstGeom>
          <a:noFill/>
        </p:spPr>
        <p:txBody>
          <a:bodyPr wrap="square">
            <a:spAutoFit/>
          </a:bodyPr>
          <a:lstStyle/>
          <a:p>
            <a:pPr lvl="0" algn="ctr"/>
            <a:r>
              <a:rPr lang="en-US" altLang="ko-KR" sz="2800" b="1" u="sng" dirty="0">
                <a:solidFill>
                  <a:schemeClr val="accent2"/>
                </a:solidFill>
                <a:latin typeface="Arial Rounded MT Bold" panose="020F0704030504030204" pitchFamily="34" charset="0"/>
              </a:rPr>
              <a:t>UI</a:t>
            </a:r>
            <a:r>
              <a:rPr lang="en-US" altLang="ko-KR" sz="2800" b="1" u="sng" dirty="0">
                <a:solidFill>
                  <a:schemeClr val="tx1">
                    <a:lumMod val="75000"/>
                    <a:lumOff val="25000"/>
                  </a:schemeClr>
                </a:solidFill>
                <a:latin typeface="Arial Rounded MT Bold" panose="020F0704030504030204" pitchFamily="34" charset="0"/>
              </a:rPr>
              <a:t> DESIGN</a:t>
            </a:r>
            <a:endParaRPr lang="en-US" altLang="ko-KR" sz="2800" b="1" u="sng" dirty="0">
              <a:solidFill>
                <a:schemeClr val="accent2">
                  <a:lumMod val="75000"/>
                </a:schemeClr>
              </a:solidFill>
              <a:latin typeface="Arial Rounded MT Bold" panose="020F0704030504030204" pitchFamily="34" charset="0"/>
            </a:endParaRPr>
          </a:p>
        </p:txBody>
      </p:sp>
      <p:sp>
        <p:nvSpPr>
          <p:cNvPr id="2" name="Rectangle 2">
            <a:extLst>
              <a:ext uri="{FF2B5EF4-FFF2-40B4-BE49-F238E27FC236}">
                <a16:creationId xmlns:a16="http://schemas.microsoft.com/office/drawing/2014/main" id="{F57A925B-1E2F-49DB-BF8C-91B007B6182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8E7AE1F0-6771-4A47-92FB-832F4AB29865}"/>
              </a:ext>
            </a:extLst>
          </p:cNvPr>
          <p:cNvSpPr>
            <a:spLocks noChangeArrowheads="1"/>
          </p:cNvSpPr>
          <p:nvPr/>
        </p:nvSpPr>
        <p:spPr bwMode="auto">
          <a:xfrm>
            <a:off x="0" y="0"/>
            <a:ext cx="1058000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26B15BA2-086E-4829-8547-AC58A3346F6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82E2CDDF-FC60-4D09-866E-B58EB7F792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9796" y="-812626"/>
            <a:ext cx="10743591" cy="7673993"/>
          </a:xfrm>
          <a:prstGeom prst="rect">
            <a:avLst/>
          </a:prstGeom>
        </p:spPr>
      </p:pic>
    </p:spTree>
    <p:extLst>
      <p:ext uri="{BB962C8B-B14F-4D97-AF65-F5344CB8AC3E}">
        <p14:creationId xmlns:p14="http://schemas.microsoft.com/office/powerpoint/2010/main" val="28269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0"/>
            <a:ext cx="4522424" cy="523220"/>
          </a:xfrm>
          <a:prstGeom prst="rect">
            <a:avLst/>
          </a:prstGeom>
          <a:noFill/>
        </p:spPr>
        <p:txBody>
          <a:bodyPr wrap="square">
            <a:spAutoFit/>
          </a:bodyPr>
          <a:lstStyle/>
          <a:p>
            <a:pPr lvl="0" algn="ctr"/>
            <a:r>
              <a:rPr lang="en-US" altLang="ko-KR" sz="2800" b="1" u="sng" dirty="0">
                <a:solidFill>
                  <a:schemeClr val="accent2"/>
                </a:solidFill>
                <a:latin typeface="Arial Rounded MT Bold" panose="020F0704030504030204" pitchFamily="34" charset="0"/>
              </a:rPr>
              <a:t>UI</a:t>
            </a:r>
            <a:r>
              <a:rPr lang="en-US" altLang="ko-KR" sz="2800" b="1" u="sng" dirty="0">
                <a:solidFill>
                  <a:schemeClr val="tx1">
                    <a:lumMod val="75000"/>
                    <a:lumOff val="25000"/>
                  </a:schemeClr>
                </a:solidFill>
                <a:latin typeface="Arial Rounded MT Bold" panose="020F0704030504030204" pitchFamily="34" charset="0"/>
              </a:rPr>
              <a:t> DESIGN</a:t>
            </a:r>
            <a:endParaRPr lang="en-US" altLang="ko-KR" sz="2800" b="1" u="sng" dirty="0">
              <a:solidFill>
                <a:schemeClr val="accent2">
                  <a:lumMod val="75000"/>
                </a:schemeClr>
              </a:solidFill>
              <a:latin typeface="Arial Rounded MT Bold" panose="020F0704030504030204" pitchFamily="34" charset="0"/>
            </a:endParaRPr>
          </a:p>
        </p:txBody>
      </p:sp>
      <p:sp>
        <p:nvSpPr>
          <p:cNvPr id="2" name="Rectangle 2">
            <a:extLst>
              <a:ext uri="{FF2B5EF4-FFF2-40B4-BE49-F238E27FC236}">
                <a16:creationId xmlns:a16="http://schemas.microsoft.com/office/drawing/2014/main" id="{F57A925B-1E2F-49DB-BF8C-91B007B6182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8E7AE1F0-6771-4A47-92FB-832F4AB29865}"/>
              </a:ext>
            </a:extLst>
          </p:cNvPr>
          <p:cNvSpPr>
            <a:spLocks noChangeArrowheads="1"/>
          </p:cNvSpPr>
          <p:nvPr/>
        </p:nvSpPr>
        <p:spPr bwMode="auto">
          <a:xfrm>
            <a:off x="0" y="0"/>
            <a:ext cx="1058000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26B15BA2-086E-4829-8547-AC58A3346F6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82E2CDDF-FC60-4D09-866E-B58EB7F792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9796" y="-812626"/>
            <a:ext cx="10743590" cy="7673993"/>
          </a:xfrm>
          <a:prstGeom prst="rect">
            <a:avLst/>
          </a:prstGeom>
        </p:spPr>
      </p:pic>
    </p:spTree>
    <p:extLst>
      <p:ext uri="{BB962C8B-B14F-4D97-AF65-F5344CB8AC3E}">
        <p14:creationId xmlns:p14="http://schemas.microsoft.com/office/powerpoint/2010/main" val="8742391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0"/>
            <a:ext cx="4522424" cy="523220"/>
          </a:xfrm>
          <a:prstGeom prst="rect">
            <a:avLst/>
          </a:prstGeom>
          <a:noFill/>
        </p:spPr>
        <p:txBody>
          <a:bodyPr wrap="square">
            <a:spAutoFit/>
          </a:bodyPr>
          <a:lstStyle/>
          <a:p>
            <a:pPr lvl="0" algn="ctr"/>
            <a:r>
              <a:rPr lang="en-US" altLang="ko-KR" sz="2800" b="1" u="sng" dirty="0">
                <a:solidFill>
                  <a:schemeClr val="accent2"/>
                </a:solidFill>
                <a:latin typeface="Arial Rounded MT Bold" panose="020F0704030504030204" pitchFamily="34" charset="0"/>
              </a:rPr>
              <a:t>UI</a:t>
            </a:r>
            <a:r>
              <a:rPr lang="en-US" altLang="ko-KR" sz="2800" b="1" u="sng" dirty="0">
                <a:solidFill>
                  <a:schemeClr val="tx1">
                    <a:lumMod val="75000"/>
                    <a:lumOff val="25000"/>
                  </a:schemeClr>
                </a:solidFill>
                <a:latin typeface="Arial Rounded MT Bold" panose="020F0704030504030204" pitchFamily="34" charset="0"/>
              </a:rPr>
              <a:t> DESIGN</a:t>
            </a:r>
            <a:endParaRPr lang="en-US" altLang="ko-KR" sz="2800" b="1" u="sng" dirty="0">
              <a:solidFill>
                <a:schemeClr val="accent2">
                  <a:lumMod val="75000"/>
                </a:schemeClr>
              </a:solidFill>
              <a:latin typeface="Arial Rounded MT Bold" panose="020F0704030504030204" pitchFamily="34" charset="0"/>
            </a:endParaRPr>
          </a:p>
        </p:txBody>
      </p:sp>
      <p:sp>
        <p:nvSpPr>
          <p:cNvPr id="2" name="Rectangle 2">
            <a:extLst>
              <a:ext uri="{FF2B5EF4-FFF2-40B4-BE49-F238E27FC236}">
                <a16:creationId xmlns:a16="http://schemas.microsoft.com/office/drawing/2014/main" id="{F57A925B-1E2F-49DB-BF8C-91B007B6182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8E7AE1F0-6771-4A47-92FB-832F4AB29865}"/>
              </a:ext>
            </a:extLst>
          </p:cNvPr>
          <p:cNvSpPr>
            <a:spLocks noChangeArrowheads="1"/>
          </p:cNvSpPr>
          <p:nvPr/>
        </p:nvSpPr>
        <p:spPr bwMode="auto">
          <a:xfrm>
            <a:off x="0" y="0"/>
            <a:ext cx="1058000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26B15BA2-086E-4829-8547-AC58A3346F6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82E2CDDF-FC60-4D09-866E-B58EB7F792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9796" y="-812626"/>
            <a:ext cx="10743590" cy="7673992"/>
          </a:xfrm>
          <a:prstGeom prst="rect">
            <a:avLst/>
          </a:prstGeom>
        </p:spPr>
      </p:pic>
    </p:spTree>
    <p:extLst>
      <p:ext uri="{BB962C8B-B14F-4D97-AF65-F5344CB8AC3E}">
        <p14:creationId xmlns:p14="http://schemas.microsoft.com/office/powerpoint/2010/main" val="602406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0"/>
            <a:ext cx="4522424" cy="523220"/>
          </a:xfrm>
          <a:prstGeom prst="rect">
            <a:avLst/>
          </a:prstGeom>
          <a:noFill/>
        </p:spPr>
        <p:txBody>
          <a:bodyPr wrap="square">
            <a:spAutoFit/>
          </a:bodyPr>
          <a:lstStyle/>
          <a:p>
            <a:pPr lvl="0" algn="ctr"/>
            <a:r>
              <a:rPr lang="en-US" altLang="ko-KR" sz="2800" b="1" u="sng" dirty="0">
                <a:solidFill>
                  <a:schemeClr val="accent2"/>
                </a:solidFill>
                <a:latin typeface="Arial Rounded MT Bold" panose="020F0704030504030204" pitchFamily="34" charset="0"/>
              </a:rPr>
              <a:t>UI</a:t>
            </a:r>
            <a:r>
              <a:rPr lang="en-US" altLang="ko-KR" sz="2800" b="1" u="sng" dirty="0">
                <a:solidFill>
                  <a:schemeClr val="tx1">
                    <a:lumMod val="75000"/>
                    <a:lumOff val="25000"/>
                  </a:schemeClr>
                </a:solidFill>
                <a:latin typeface="Arial Rounded MT Bold" panose="020F0704030504030204" pitchFamily="34" charset="0"/>
              </a:rPr>
              <a:t> DESIGN</a:t>
            </a:r>
            <a:endParaRPr lang="en-US" altLang="ko-KR" sz="2800" b="1" u="sng" dirty="0">
              <a:solidFill>
                <a:schemeClr val="accent2">
                  <a:lumMod val="75000"/>
                </a:schemeClr>
              </a:solidFill>
              <a:latin typeface="Arial Rounded MT Bold" panose="020F0704030504030204" pitchFamily="34" charset="0"/>
            </a:endParaRPr>
          </a:p>
        </p:txBody>
      </p:sp>
      <p:sp>
        <p:nvSpPr>
          <p:cNvPr id="2" name="Rectangle 2">
            <a:extLst>
              <a:ext uri="{FF2B5EF4-FFF2-40B4-BE49-F238E27FC236}">
                <a16:creationId xmlns:a16="http://schemas.microsoft.com/office/drawing/2014/main" id="{F57A925B-1E2F-49DB-BF8C-91B007B6182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8E7AE1F0-6771-4A47-92FB-832F4AB29865}"/>
              </a:ext>
            </a:extLst>
          </p:cNvPr>
          <p:cNvSpPr>
            <a:spLocks noChangeArrowheads="1"/>
          </p:cNvSpPr>
          <p:nvPr/>
        </p:nvSpPr>
        <p:spPr bwMode="auto">
          <a:xfrm>
            <a:off x="0" y="0"/>
            <a:ext cx="1058000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26B15BA2-086E-4829-8547-AC58A3346F6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82E2CDDF-FC60-4D09-866E-B58EB7F792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9796" y="-812626"/>
            <a:ext cx="10743589" cy="7673992"/>
          </a:xfrm>
          <a:prstGeom prst="rect">
            <a:avLst/>
          </a:prstGeom>
        </p:spPr>
      </p:pic>
    </p:spTree>
    <p:extLst>
      <p:ext uri="{BB962C8B-B14F-4D97-AF65-F5344CB8AC3E}">
        <p14:creationId xmlns:p14="http://schemas.microsoft.com/office/powerpoint/2010/main" val="260638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0"/>
            <a:ext cx="4522424" cy="523220"/>
          </a:xfrm>
          <a:prstGeom prst="rect">
            <a:avLst/>
          </a:prstGeom>
          <a:noFill/>
        </p:spPr>
        <p:txBody>
          <a:bodyPr wrap="square">
            <a:spAutoFit/>
          </a:bodyPr>
          <a:lstStyle/>
          <a:p>
            <a:pPr lvl="0" algn="ctr"/>
            <a:r>
              <a:rPr lang="en-US" altLang="ko-KR" sz="2800" b="1" u="sng" dirty="0">
                <a:solidFill>
                  <a:schemeClr val="accent2"/>
                </a:solidFill>
                <a:latin typeface="Arial Rounded MT Bold" panose="020F0704030504030204" pitchFamily="34" charset="0"/>
              </a:rPr>
              <a:t>UI</a:t>
            </a:r>
            <a:r>
              <a:rPr lang="en-US" altLang="ko-KR" sz="2800" b="1" u="sng" dirty="0">
                <a:solidFill>
                  <a:schemeClr val="tx1">
                    <a:lumMod val="75000"/>
                    <a:lumOff val="25000"/>
                  </a:schemeClr>
                </a:solidFill>
                <a:latin typeface="Arial Rounded MT Bold" panose="020F0704030504030204" pitchFamily="34" charset="0"/>
              </a:rPr>
              <a:t> DESIGN</a:t>
            </a:r>
            <a:endParaRPr lang="en-US" altLang="ko-KR" sz="2800" b="1" u="sng" dirty="0">
              <a:solidFill>
                <a:schemeClr val="accent2">
                  <a:lumMod val="75000"/>
                </a:schemeClr>
              </a:solidFill>
              <a:latin typeface="Arial Rounded MT Bold" panose="020F0704030504030204" pitchFamily="34" charset="0"/>
            </a:endParaRPr>
          </a:p>
        </p:txBody>
      </p:sp>
      <p:sp>
        <p:nvSpPr>
          <p:cNvPr id="2" name="Rectangle 2">
            <a:extLst>
              <a:ext uri="{FF2B5EF4-FFF2-40B4-BE49-F238E27FC236}">
                <a16:creationId xmlns:a16="http://schemas.microsoft.com/office/drawing/2014/main" id="{F57A925B-1E2F-49DB-BF8C-91B007B6182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8E7AE1F0-6771-4A47-92FB-832F4AB29865}"/>
              </a:ext>
            </a:extLst>
          </p:cNvPr>
          <p:cNvSpPr>
            <a:spLocks noChangeArrowheads="1"/>
          </p:cNvSpPr>
          <p:nvPr/>
        </p:nvSpPr>
        <p:spPr bwMode="auto">
          <a:xfrm>
            <a:off x="0" y="0"/>
            <a:ext cx="1058000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26B15BA2-086E-4829-8547-AC58A3346F6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82E2CDDF-FC60-4D09-866E-B58EB7F792CD}"/>
              </a:ext>
            </a:extLst>
          </p:cNvPr>
          <p:cNvPicPr>
            <a:picLocks noChangeAspect="1"/>
          </p:cNvPicPr>
          <p:nvPr/>
        </p:nvPicPr>
        <p:blipFill>
          <a:blip r:embed="rId2">
            <a:extLst>
              <a:ext uri="{BEBA8EAE-BF5A-486C-A8C5-ECC9F3942E4B}">
                <a14:imgProps xmlns:a14="http://schemas.microsoft.com/office/drawing/2010/main">
                  <a14:imgLayer r:embed="rId3">
                    <a14:imgEffect>
                      <a14:saturation sat="98000"/>
                    </a14:imgEffect>
                  </a14:imgLayer>
                </a14:imgProps>
              </a:ext>
              <a:ext uri="{28A0092B-C50C-407E-A947-70E740481C1C}">
                <a14:useLocalDpi xmlns:a14="http://schemas.microsoft.com/office/drawing/2010/main" val="0"/>
              </a:ext>
            </a:extLst>
          </a:blip>
          <a:srcRect/>
          <a:stretch/>
        </p:blipFill>
        <p:spPr>
          <a:xfrm>
            <a:off x="-799796" y="-812626"/>
            <a:ext cx="10743589" cy="7673991"/>
          </a:xfrm>
          <a:prstGeom prst="rect">
            <a:avLst/>
          </a:prstGeom>
        </p:spPr>
      </p:pic>
    </p:spTree>
    <p:extLst>
      <p:ext uri="{BB962C8B-B14F-4D97-AF65-F5344CB8AC3E}">
        <p14:creationId xmlns:p14="http://schemas.microsoft.com/office/powerpoint/2010/main" val="2222066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CB4BB2AF-30C8-427D-B5DE-EFC2A52B29D7}"/>
              </a:ext>
            </a:extLst>
          </p:cNvPr>
          <p:cNvSpPr txBox="1"/>
          <p:nvPr/>
        </p:nvSpPr>
        <p:spPr>
          <a:xfrm>
            <a:off x="467544" y="1779662"/>
            <a:ext cx="8208912" cy="523220"/>
          </a:xfrm>
          <a:prstGeom prst="rect">
            <a:avLst/>
          </a:prstGeom>
          <a:noFill/>
        </p:spPr>
        <p:txBody>
          <a:bodyPr wrap="square" rtlCol="0">
            <a:spAutoFit/>
          </a:bodyPr>
          <a:lstStyle/>
          <a:p>
            <a:pPr algn="ctr"/>
            <a:r>
              <a:rPr lang="en-US" sz="2800" u="sng" dirty="0">
                <a:latin typeface="Arial Rounded MT Bold" panose="020F0704030504030204" pitchFamily="34" charset="0"/>
              </a:rPr>
              <a:t>ANY QUERY</a:t>
            </a:r>
            <a:r>
              <a:rPr lang="en-US" sz="2800" dirty="0">
                <a:latin typeface="Arial Rounded MT Bold" panose="020F0704030504030204" pitchFamily="34" charset="0"/>
              </a:rPr>
              <a:t> ??</a:t>
            </a:r>
            <a:endParaRPr lang="en-US" sz="2800" u="sng" dirty="0">
              <a:latin typeface="Arial Rounded MT Bold" panose="020F0704030504030204" pitchFamily="34" charset="0"/>
            </a:endParaRPr>
          </a:p>
        </p:txBody>
      </p:sp>
      <p:sp>
        <p:nvSpPr>
          <p:cNvPr id="37" name="Rounded Rectangle 51">
            <a:extLst>
              <a:ext uri="{FF2B5EF4-FFF2-40B4-BE49-F238E27FC236}">
                <a16:creationId xmlns:a16="http://schemas.microsoft.com/office/drawing/2014/main" id="{6204CACB-1EAA-4456-8354-082C5D297123}"/>
              </a:ext>
            </a:extLst>
          </p:cNvPr>
          <p:cNvSpPr/>
          <p:nvPr/>
        </p:nvSpPr>
        <p:spPr>
          <a:xfrm rot="16200000" flipH="1">
            <a:off x="2761086" y="1795987"/>
            <a:ext cx="367987" cy="490571"/>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Tree>
    <p:extLst>
      <p:ext uri="{BB962C8B-B14F-4D97-AF65-F5344CB8AC3E}">
        <p14:creationId xmlns:p14="http://schemas.microsoft.com/office/powerpoint/2010/main" val="1252915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Thank you</a:t>
            </a:r>
            <a:endParaRPr lang="ko-KR" altLang="en-US" dirty="0"/>
          </a:p>
        </p:txBody>
      </p:sp>
    </p:spTree>
    <p:extLst>
      <p:ext uri="{BB962C8B-B14F-4D97-AF65-F5344CB8AC3E}">
        <p14:creationId xmlns:p14="http://schemas.microsoft.com/office/powerpoint/2010/main" val="1663840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7"/>
          <p:cNvSpPr txBox="1">
            <a:spLocks/>
          </p:cNvSpPr>
          <p:nvPr/>
        </p:nvSpPr>
        <p:spPr>
          <a:xfrm>
            <a:off x="3851920" y="1425777"/>
            <a:ext cx="2616696" cy="229194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u="sng" dirty="0">
                <a:latin typeface="Arial Rounded MT Bold" panose="020F0704030504030204" pitchFamily="34" charset="0"/>
                <a:cs typeface="Arial" pitchFamily="34" charset="0"/>
              </a:rPr>
              <a:t>SCOPES</a:t>
            </a:r>
          </a:p>
          <a:p>
            <a:pPr marL="0" indent="0">
              <a:buNone/>
            </a:pPr>
            <a:endParaRPr lang="en-US" sz="2800" b="1" dirty="0">
              <a:latin typeface="Arial Rounded MT Bold" panose="020F0704030504030204" pitchFamily="34" charset="0"/>
              <a:cs typeface="Arial" pitchFamily="34" charset="0"/>
            </a:endParaRPr>
          </a:p>
        </p:txBody>
      </p:sp>
    </p:spTree>
    <p:extLst>
      <p:ext uri="{BB962C8B-B14F-4D97-AF65-F5344CB8AC3E}">
        <p14:creationId xmlns:p14="http://schemas.microsoft.com/office/powerpoint/2010/main" val="2803706190"/>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7DF019-73F9-4D76-9817-BCE0D9D1312E}"/>
              </a:ext>
            </a:extLst>
          </p:cNvPr>
          <p:cNvSpPr/>
          <p:nvPr/>
        </p:nvSpPr>
        <p:spPr>
          <a:xfrm>
            <a:off x="1405800" y="103198"/>
            <a:ext cx="6570630" cy="523221"/>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cs typeface="Arial" pitchFamily="34" charset="0"/>
            </a:endParaRPr>
          </a:p>
        </p:txBody>
      </p:sp>
      <p:sp>
        <p:nvSpPr>
          <p:cNvPr id="8" name="TextBox 12">
            <a:extLst>
              <a:ext uri="{FF2B5EF4-FFF2-40B4-BE49-F238E27FC236}">
                <a16:creationId xmlns:a16="http://schemas.microsoft.com/office/drawing/2014/main" id="{F1112238-E68A-4193-AD74-7E36E057A9B2}"/>
              </a:ext>
            </a:extLst>
          </p:cNvPr>
          <p:cNvSpPr txBox="1"/>
          <p:nvPr/>
        </p:nvSpPr>
        <p:spPr bwMode="auto">
          <a:xfrm>
            <a:off x="2021828" y="264889"/>
            <a:ext cx="573857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dirty="0">
                <a:solidFill>
                  <a:schemeClr val="tx1">
                    <a:lumMod val="75000"/>
                    <a:lumOff val="25000"/>
                  </a:schemeClr>
                </a:solidFill>
                <a:latin typeface="Arial Rounded MT Bold" panose="020F0704030504030204" pitchFamily="34" charset="0"/>
                <a:cs typeface="Arial" pitchFamily="34" charset="0"/>
              </a:rPr>
              <a:t>PROJECT PROPOSAL</a:t>
            </a:r>
            <a:endParaRPr lang="ko-KR" altLang="en-US" sz="1400" dirty="0">
              <a:solidFill>
                <a:schemeClr val="tx1">
                  <a:lumMod val="75000"/>
                  <a:lumOff val="25000"/>
                </a:schemeClr>
              </a:solidFill>
              <a:latin typeface="Arial Rounded MT Bold" panose="020F0704030504030204" pitchFamily="34" charset="0"/>
              <a:cs typeface="Arial" pitchFamily="34" charset="0"/>
            </a:endParaRPr>
          </a:p>
        </p:txBody>
      </p:sp>
      <p:sp>
        <p:nvSpPr>
          <p:cNvPr id="9" name="Oval 8">
            <a:extLst>
              <a:ext uri="{FF2B5EF4-FFF2-40B4-BE49-F238E27FC236}">
                <a16:creationId xmlns:a16="http://schemas.microsoft.com/office/drawing/2014/main" id="{DB6B69B1-7BC7-4A4E-AFC8-8C55E2CE5597}"/>
              </a:ext>
            </a:extLst>
          </p:cNvPr>
          <p:cNvSpPr/>
          <p:nvPr/>
        </p:nvSpPr>
        <p:spPr>
          <a:xfrm>
            <a:off x="1115616" y="116835"/>
            <a:ext cx="556479" cy="576064"/>
          </a:xfrm>
          <a:prstGeom prst="ellipse">
            <a:avLst/>
          </a:prstGeom>
          <a:solidFill>
            <a:schemeClr val="bg1"/>
          </a:solidFill>
          <a:ln w="12700">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a:extLst>
              <a:ext uri="{FF2B5EF4-FFF2-40B4-BE49-F238E27FC236}">
                <a16:creationId xmlns:a16="http://schemas.microsoft.com/office/drawing/2014/main" id="{E9AECCAA-EBD7-4731-B4B6-4DCCAD74DBE3}"/>
              </a:ext>
            </a:extLst>
          </p:cNvPr>
          <p:cNvSpPr/>
          <p:nvPr/>
        </p:nvSpPr>
        <p:spPr>
          <a:xfrm>
            <a:off x="1405800" y="779181"/>
            <a:ext cx="6570630" cy="523221"/>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cs typeface="Arial" pitchFamily="34" charset="0"/>
            </a:endParaRPr>
          </a:p>
        </p:txBody>
      </p:sp>
      <p:sp>
        <p:nvSpPr>
          <p:cNvPr id="22" name="TextBox 12">
            <a:extLst>
              <a:ext uri="{FF2B5EF4-FFF2-40B4-BE49-F238E27FC236}">
                <a16:creationId xmlns:a16="http://schemas.microsoft.com/office/drawing/2014/main" id="{14B9F85B-E82B-4318-94B5-5B136A0B12B6}"/>
              </a:ext>
            </a:extLst>
          </p:cNvPr>
          <p:cNvSpPr txBox="1"/>
          <p:nvPr/>
        </p:nvSpPr>
        <p:spPr bwMode="auto">
          <a:xfrm>
            <a:off x="2009058" y="886902"/>
            <a:ext cx="573857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dirty="0">
                <a:solidFill>
                  <a:schemeClr val="tx1">
                    <a:lumMod val="75000"/>
                    <a:lumOff val="25000"/>
                  </a:schemeClr>
                </a:solidFill>
                <a:latin typeface="Arial Rounded MT Bold" panose="020F0704030504030204" pitchFamily="34" charset="0"/>
                <a:cs typeface="Arial" pitchFamily="34" charset="0"/>
              </a:rPr>
              <a:t>PROJECT SCHEDULING</a:t>
            </a:r>
            <a:endParaRPr lang="ko-KR" altLang="en-US" sz="1400" dirty="0">
              <a:solidFill>
                <a:schemeClr val="tx1">
                  <a:lumMod val="75000"/>
                  <a:lumOff val="25000"/>
                </a:schemeClr>
              </a:solidFill>
              <a:latin typeface="Arial Rounded MT Bold" panose="020F0704030504030204" pitchFamily="34" charset="0"/>
              <a:cs typeface="Arial" pitchFamily="34" charset="0"/>
            </a:endParaRPr>
          </a:p>
        </p:txBody>
      </p:sp>
      <p:sp>
        <p:nvSpPr>
          <p:cNvPr id="24" name="Oval 23">
            <a:extLst>
              <a:ext uri="{FF2B5EF4-FFF2-40B4-BE49-F238E27FC236}">
                <a16:creationId xmlns:a16="http://schemas.microsoft.com/office/drawing/2014/main" id="{0409BE50-F903-4B24-85B6-3AF4B0B04191}"/>
              </a:ext>
            </a:extLst>
          </p:cNvPr>
          <p:cNvSpPr/>
          <p:nvPr/>
        </p:nvSpPr>
        <p:spPr>
          <a:xfrm>
            <a:off x="1115616" y="792596"/>
            <a:ext cx="556479" cy="576064"/>
          </a:xfrm>
          <a:prstGeom prst="ellipse">
            <a:avLst/>
          </a:prstGeom>
          <a:solidFill>
            <a:schemeClr val="bg1"/>
          </a:solidFill>
          <a:ln w="12700">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a:extLst>
              <a:ext uri="{FF2B5EF4-FFF2-40B4-BE49-F238E27FC236}">
                <a16:creationId xmlns:a16="http://schemas.microsoft.com/office/drawing/2014/main" id="{5EE81A68-87FD-4C1E-B431-100F26881284}"/>
              </a:ext>
            </a:extLst>
          </p:cNvPr>
          <p:cNvSpPr/>
          <p:nvPr/>
        </p:nvSpPr>
        <p:spPr>
          <a:xfrm>
            <a:off x="1448230" y="1535467"/>
            <a:ext cx="6525780" cy="523221"/>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cs typeface="Arial" pitchFamily="34" charset="0"/>
            </a:endParaRPr>
          </a:p>
        </p:txBody>
      </p:sp>
      <p:sp>
        <p:nvSpPr>
          <p:cNvPr id="30" name="TextBox 12">
            <a:extLst>
              <a:ext uri="{FF2B5EF4-FFF2-40B4-BE49-F238E27FC236}">
                <a16:creationId xmlns:a16="http://schemas.microsoft.com/office/drawing/2014/main" id="{804AE627-DABC-4475-A83F-C468BAE495E6}"/>
              </a:ext>
            </a:extLst>
          </p:cNvPr>
          <p:cNvSpPr txBox="1"/>
          <p:nvPr/>
        </p:nvSpPr>
        <p:spPr bwMode="auto">
          <a:xfrm>
            <a:off x="2062016" y="1683988"/>
            <a:ext cx="573857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dirty="0">
                <a:solidFill>
                  <a:schemeClr val="tx1">
                    <a:lumMod val="75000"/>
                    <a:lumOff val="25000"/>
                  </a:schemeClr>
                </a:solidFill>
                <a:latin typeface="Arial Rounded MT Bold" panose="020F0704030504030204" pitchFamily="34" charset="0"/>
                <a:cs typeface="Arial" pitchFamily="34" charset="0"/>
              </a:rPr>
              <a:t>USER REQUIREMENTS</a:t>
            </a:r>
            <a:endParaRPr lang="ko-KR" altLang="en-US" sz="1400" dirty="0">
              <a:solidFill>
                <a:schemeClr val="tx1">
                  <a:lumMod val="75000"/>
                  <a:lumOff val="25000"/>
                </a:schemeClr>
              </a:solidFill>
              <a:latin typeface="Arial Rounded MT Bold" panose="020F0704030504030204" pitchFamily="34" charset="0"/>
              <a:cs typeface="Arial" pitchFamily="34" charset="0"/>
            </a:endParaRPr>
          </a:p>
        </p:txBody>
      </p:sp>
      <p:sp>
        <p:nvSpPr>
          <p:cNvPr id="56" name="Oval 55">
            <a:extLst>
              <a:ext uri="{FF2B5EF4-FFF2-40B4-BE49-F238E27FC236}">
                <a16:creationId xmlns:a16="http://schemas.microsoft.com/office/drawing/2014/main" id="{0BE7A3E1-F12D-4007-8241-EE7F4D234A49}"/>
              </a:ext>
            </a:extLst>
          </p:cNvPr>
          <p:cNvSpPr/>
          <p:nvPr/>
        </p:nvSpPr>
        <p:spPr>
          <a:xfrm>
            <a:off x="1115616" y="1548882"/>
            <a:ext cx="556479" cy="576064"/>
          </a:xfrm>
          <a:prstGeom prst="ellipse">
            <a:avLst/>
          </a:prstGeom>
          <a:solidFill>
            <a:schemeClr val="bg1"/>
          </a:solidFill>
          <a:ln w="12700">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ectangle 59">
            <a:extLst>
              <a:ext uri="{FF2B5EF4-FFF2-40B4-BE49-F238E27FC236}">
                <a16:creationId xmlns:a16="http://schemas.microsoft.com/office/drawing/2014/main" id="{34DDB764-C9BE-4E7C-BE6E-DA60E8640830}"/>
              </a:ext>
            </a:extLst>
          </p:cNvPr>
          <p:cNvSpPr/>
          <p:nvPr/>
        </p:nvSpPr>
        <p:spPr>
          <a:xfrm>
            <a:off x="1414872" y="2295724"/>
            <a:ext cx="6559138" cy="523221"/>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cs typeface="Arial" pitchFamily="34" charset="0"/>
            </a:endParaRPr>
          </a:p>
        </p:txBody>
      </p:sp>
      <p:sp>
        <p:nvSpPr>
          <p:cNvPr id="62" name="TextBox 12">
            <a:extLst>
              <a:ext uri="{FF2B5EF4-FFF2-40B4-BE49-F238E27FC236}">
                <a16:creationId xmlns:a16="http://schemas.microsoft.com/office/drawing/2014/main" id="{817DB140-FD09-4D91-95A0-4CF9C28DEF0C}"/>
              </a:ext>
            </a:extLst>
          </p:cNvPr>
          <p:cNvSpPr txBox="1"/>
          <p:nvPr/>
        </p:nvSpPr>
        <p:spPr bwMode="auto">
          <a:xfrm>
            <a:off x="2030900" y="2457415"/>
            <a:ext cx="573857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dirty="0">
                <a:solidFill>
                  <a:schemeClr val="tx1">
                    <a:lumMod val="75000"/>
                    <a:lumOff val="25000"/>
                  </a:schemeClr>
                </a:solidFill>
                <a:latin typeface="Arial Rounded MT Bold" panose="020F0704030504030204" pitchFamily="34" charset="0"/>
                <a:cs typeface="Arial" pitchFamily="34" charset="0"/>
              </a:rPr>
              <a:t>SYSTEM REQUIREMENTS SPECIFICATION</a:t>
            </a:r>
            <a:endParaRPr lang="ko-KR" altLang="en-US" sz="1400" dirty="0">
              <a:solidFill>
                <a:schemeClr val="tx1">
                  <a:lumMod val="75000"/>
                  <a:lumOff val="25000"/>
                </a:schemeClr>
              </a:solidFill>
              <a:latin typeface="Arial Rounded MT Bold" panose="020F0704030504030204" pitchFamily="34" charset="0"/>
              <a:cs typeface="Arial" pitchFamily="34" charset="0"/>
            </a:endParaRPr>
          </a:p>
        </p:txBody>
      </p:sp>
      <p:sp>
        <p:nvSpPr>
          <p:cNvPr id="64" name="Oval 63">
            <a:extLst>
              <a:ext uri="{FF2B5EF4-FFF2-40B4-BE49-F238E27FC236}">
                <a16:creationId xmlns:a16="http://schemas.microsoft.com/office/drawing/2014/main" id="{19F3507E-B4E0-4615-B71D-4DCF9F7A7440}"/>
              </a:ext>
            </a:extLst>
          </p:cNvPr>
          <p:cNvSpPr/>
          <p:nvPr/>
        </p:nvSpPr>
        <p:spPr>
          <a:xfrm>
            <a:off x="1115616" y="2309139"/>
            <a:ext cx="556479" cy="576064"/>
          </a:xfrm>
          <a:prstGeom prst="ellipse">
            <a:avLst/>
          </a:prstGeom>
          <a:solidFill>
            <a:schemeClr val="bg1"/>
          </a:solidFill>
          <a:ln w="12700">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a:extLst>
              <a:ext uri="{FF2B5EF4-FFF2-40B4-BE49-F238E27FC236}">
                <a16:creationId xmlns:a16="http://schemas.microsoft.com/office/drawing/2014/main" id="{BCF7FAAA-71DA-4B91-A2D9-C073494F4DE8}"/>
              </a:ext>
            </a:extLst>
          </p:cNvPr>
          <p:cNvSpPr/>
          <p:nvPr/>
        </p:nvSpPr>
        <p:spPr>
          <a:xfrm>
            <a:off x="1449824" y="2999167"/>
            <a:ext cx="6522592" cy="523221"/>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cs typeface="Arial" pitchFamily="34" charset="0"/>
            </a:endParaRPr>
          </a:p>
        </p:txBody>
      </p:sp>
      <p:sp>
        <p:nvSpPr>
          <p:cNvPr id="70" name="TextBox 12">
            <a:extLst>
              <a:ext uri="{FF2B5EF4-FFF2-40B4-BE49-F238E27FC236}">
                <a16:creationId xmlns:a16="http://schemas.microsoft.com/office/drawing/2014/main" id="{67D2BA02-7F15-4A38-BE13-F0D8B228AAE9}"/>
              </a:ext>
            </a:extLst>
          </p:cNvPr>
          <p:cNvSpPr txBox="1"/>
          <p:nvPr/>
        </p:nvSpPr>
        <p:spPr bwMode="auto">
          <a:xfrm>
            <a:off x="2065852" y="3160858"/>
            <a:ext cx="573857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dirty="0">
                <a:solidFill>
                  <a:schemeClr val="tx1">
                    <a:lumMod val="75000"/>
                    <a:lumOff val="25000"/>
                  </a:schemeClr>
                </a:solidFill>
                <a:latin typeface="Arial Rounded MT Bold" panose="020F0704030504030204" pitchFamily="34" charset="0"/>
                <a:cs typeface="Arial" pitchFamily="34" charset="0"/>
              </a:rPr>
              <a:t>SYSTEM ARCHITECTURE</a:t>
            </a:r>
            <a:endParaRPr lang="ko-KR" altLang="en-US" sz="1400" dirty="0">
              <a:solidFill>
                <a:schemeClr val="tx1">
                  <a:lumMod val="75000"/>
                  <a:lumOff val="25000"/>
                </a:schemeClr>
              </a:solidFill>
              <a:latin typeface="Arial Rounded MT Bold" panose="020F0704030504030204" pitchFamily="34" charset="0"/>
              <a:cs typeface="Arial" pitchFamily="34" charset="0"/>
            </a:endParaRPr>
          </a:p>
        </p:txBody>
      </p:sp>
      <p:sp>
        <p:nvSpPr>
          <p:cNvPr id="72" name="Oval 71">
            <a:extLst>
              <a:ext uri="{FF2B5EF4-FFF2-40B4-BE49-F238E27FC236}">
                <a16:creationId xmlns:a16="http://schemas.microsoft.com/office/drawing/2014/main" id="{6AD11E08-619E-410B-A24E-BB9902C0FD3E}"/>
              </a:ext>
            </a:extLst>
          </p:cNvPr>
          <p:cNvSpPr/>
          <p:nvPr/>
        </p:nvSpPr>
        <p:spPr>
          <a:xfrm>
            <a:off x="1115616" y="3012582"/>
            <a:ext cx="556479" cy="576064"/>
          </a:xfrm>
          <a:prstGeom prst="ellipse">
            <a:avLst/>
          </a:prstGeom>
          <a:solidFill>
            <a:schemeClr val="bg1"/>
          </a:solidFill>
          <a:ln w="12700">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Rectangle 75">
            <a:extLst>
              <a:ext uri="{FF2B5EF4-FFF2-40B4-BE49-F238E27FC236}">
                <a16:creationId xmlns:a16="http://schemas.microsoft.com/office/drawing/2014/main" id="{6346D299-8D56-48E2-9045-AB4E67BEF69A}"/>
              </a:ext>
            </a:extLst>
          </p:cNvPr>
          <p:cNvSpPr/>
          <p:nvPr/>
        </p:nvSpPr>
        <p:spPr>
          <a:xfrm>
            <a:off x="1558199" y="3723589"/>
            <a:ext cx="6414217" cy="523221"/>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cs typeface="Arial" pitchFamily="34" charset="0"/>
            </a:endParaRPr>
          </a:p>
        </p:txBody>
      </p:sp>
      <p:sp>
        <p:nvSpPr>
          <p:cNvPr id="78" name="TextBox 12">
            <a:extLst>
              <a:ext uri="{FF2B5EF4-FFF2-40B4-BE49-F238E27FC236}">
                <a16:creationId xmlns:a16="http://schemas.microsoft.com/office/drawing/2014/main" id="{F74D4160-7E6A-4117-BC25-D8A9828C21A2}"/>
              </a:ext>
            </a:extLst>
          </p:cNvPr>
          <p:cNvSpPr txBox="1"/>
          <p:nvPr/>
        </p:nvSpPr>
        <p:spPr bwMode="auto">
          <a:xfrm>
            <a:off x="2038756" y="4481751"/>
            <a:ext cx="573857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dirty="0">
                <a:solidFill>
                  <a:schemeClr val="tx1">
                    <a:lumMod val="75000"/>
                    <a:lumOff val="25000"/>
                  </a:schemeClr>
                </a:solidFill>
                <a:latin typeface="Arial Rounded MT Bold" panose="020F0704030504030204" pitchFamily="34" charset="0"/>
                <a:cs typeface="Arial" pitchFamily="34" charset="0"/>
              </a:rPr>
              <a:t>UI DESIGN</a:t>
            </a:r>
            <a:endParaRPr lang="ko-KR" altLang="en-US" sz="1400" dirty="0">
              <a:solidFill>
                <a:schemeClr val="tx1">
                  <a:lumMod val="75000"/>
                  <a:lumOff val="25000"/>
                </a:schemeClr>
              </a:solidFill>
              <a:latin typeface="Arial Rounded MT Bold" panose="020F0704030504030204" pitchFamily="34" charset="0"/>
              <a:cs typeface="Arial" pitchFamily="34" charset="0"/>
            </a:endParaRPr>
          </a:p>
        </p:txBody>
      </p:sp>
      <p:sp>
        <p:nvSpPr>
          <p:cNvPr id="80" name="Oval 79">
            <a:extLst>
              <a:ext uri="{FF2B5EF4-FFF2-40B4-BE49-F238E27FC236}">
                <a16:creationId xmlns:a16="http://schemas.microsoft.com/office/drawing/2014/main" id="{1545C776-0093-4809-86AD-925100300CBB}"/>
              </a:ext>
            </a:extLst>
          </p:cNvPr>
          <p:cNvSpPr/>
          <p:nvPr/>
        </p:nvSpPr>
        <p:spPr>
          <a:xfrm>
            <a:off x="1115616" y="3680534"/>
            <a:ext cx="556479" cy="576064"/>
          </a:xfrm>
          <a:prstGeom prst="ellipse">
            <a:avLst/>
          </a:prstGeom>
          <a:solidFill>
            <a:schemeClr val="bg1"/>
          </a:solidFill>
          <a:ln w="12700">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Rectangle 85">
            <a:extLst>
              <a:ext uri="{FF2B5EF4-FFF2-40B4-BE49-F238E27FC236}">
                <a16:creationId xmlns:a16="http://schemas.microsoft.com/office/drawing/2014/main" id="{35B22875-B768-48C6-BFA5-F1C80A5528D8}"/>
              </a:ext>
            </a:extLst>
          </p:cNvPr>
          <p:cNvSpPr/>
          <p:nvPr/>
        </p:nvSpPr>
        <p:spPr>
          <a:xfrm>
            <a:off x="1567724" y="4440237"/>
            <a:ext cx="6414217" cy="523221"/>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cs typeface="Arial" pitchFamily="34" charset="0"/>
            </a:endParaRPr>
          </a:p>
        </p:txBody>
      </p:sp>
      <p:sp>
        <p:nvSpPr>
          <p:cNvPr id="87" name="Oval 86">
            <a:extLst>
              <a:ext uri="{FF2B5EF4-FFF2-40B4-BE49-F238E27FC236}">
                <a16:creationId xmlns:a16="http://schemas.microsoft.com/office/drawing/2014/main" id="{E40AD5A9-9750-458E-9314-286C5F678C68}"/>
              </a:ext>
            </a:extLst>
          </p:cNvPr>
          <p:cNvSpPr/>
          <p:nvPr/>
        </p:nvSpPr>
        <p:spPr>
          <a:xfrm>
            <a:off x="1115616" y="4387394"/>
            <a:ext cx="556479" cy="576064"/>
          </a:xfrm>
          <a:prstGeom prst="ellipse">
            <a:avLst/>
          </a:prstGeom>
          <a:solidFill>
            <a:schemeClr val="bg1"/>
          </a:solidFill>
          <a:ln w="12700">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TextBox 12">
            <a:extLst>
              <a:ext uri="{FF2B5EF4-FFF2-40B4-BE49-F238E27FC236}">
                <a16:creationId xmlns:a16="http://schemas.microsoft.com/office/drawing/2014/main" id="{7CE39810-F0BD-44F1-A520-3239B6E30697}"/>
              </a:ext>
            </a:extLst>
          </p:cNvPr>
          <p:cNvSpPr txBox="1"/>
          <p:nvPr/>
        </p:nvSpPr>
        <p:spPr bwMode="auto">
          <a:xfrm>
            <a:off x="2005636" y="3814677"/>
            <a:ext cx="573857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dirty="0">
                <a:solidFill>
                  <a:schemeClr val="tx1">
                    <a:lumMod val="75000"/>
                    <a:lumOff val="25000"/>
                  </a:schemeClr>
                </a:solidFill>
                <a:latin typeface="Arial Rounded MT Bold" panose="020F0704030504030204" pitchFamily="34" charset="0"/>
                <a:cs typeface="Arial" pitchFamily="34" charset="0"/>
              </a:rPr>
              <a:t>SYSTEM MODEL</a:t>
            </a:r>
            <a:endParaRPr lang="ko-KR" altLang="en-US" sz="1400" dirty="0">
              <a:solidFill>
                <a:schemeClr val="tx1">
                  <a:lumMod val="75000"/>
                  <a:lumOff val="25000"/>
                </a:schemeClr>
              </a:solidFill>
              <a:latin typeface="Arial Rounded MT Bold" panose="020F0704030504030204" pitchFamily="34" charset="0"/>
              <a:cs typeface="Arial" pitchFamily="34" charset="0"/>
            </a:endParaRPr>
          </a:p>
        </p:txBody>
      </p:sp>
    </p:spTree>
    <p:extLst>
      <p:ext uri="{BB962C8B-B14F-4D97-AF65-F5344CB8AC3E}">
        <p14:creationId xmlns:p14="http://schemas.microsoft.com/office/powerpoint/2010/main" val="95013413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F23C684-6223-4F25-BE6C-239FBD008DDF}"/>
              </a:ext>
            </a:extLst>
          </p:cNvPr>
          <p:cNvSpPr txBox="1"/>
          <p:nvPr/>
        </p:nvSpPr>
        <p:spPr>
          <a:xfrm>
            <a:off x="2310788" y="2310140"/>
            <a:ext cx="4522424" cy="523220"/>
          </a:xfrm>
          <a:prstGeom prst="rect">
            <a:avLst/>
          </a:prstGeom>
          <a:noFill/>
        </p:spPr>
        <p:txBody>
          <a:bodyPr wrap="square">
            <a:spAutoFit/>
          </a:bodyPr>
          <a:lstStyle/>
          <a:p>
            <a:pPr lvl="0" algn="ctr"/>
            <a:r>
              <a:rPr lang="en-US" altLang="ko-KR" sz="2800" b="1" u="sng" dirty="0">
                <a:solidFill>
                  <a:schemeClr val="tx1">
                    <a:lumMod val="75000"/>
                    <a:lumOff val="25000"/>
                  </a:schemeClr>
                </a:solidFill>
                <a:latin typeface="Arial Rounded MT Bold" panose="020F0704030504030204" pitchFamily="34" charset="0"/>
              </a:rPr>
              <a:t>PROJECT </a:t>
            </a:r>
            <a:r>
              <a:rPr lang="en-US" altLang="ko-KR" sz="2800" b="1" u="sng" dirty="0">
                <a:solidFill>
                  <a:schemeClr val="accent2">
                    <a:lumMod val="75000"/>
                  </a:schemeClr>
                </a:solidFill>
                <a:latin typeface="Arial Rounded MT Bold" panose="020F0704030504030204" pitchFamily="34" charset="0"/>
              </a:rPr>
              <a:t>PROPOSAL</a:t>
            </a:r>
          </a:p>
        </p:txBody>
      </p:sp>
    </p:spTree>
    <p:extLst>
      <p:ext uri="{BB962C8B-B14F-4D97-AF65-F5344CB8AC3E}">
        <p14:creationId xmlns:p14="http://schemas.microsoft.com/office/powerpoint/2010/main" val="1752801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FCDA47C-EBB4-44D5-A43F-6F4FF1E1B8F1}"/>
              </a:ext>
            </a:extLst>
          </p:cNvPr>
          <p:cNvSpPr txBox="1"/>
          <p:nvPr/>
        </p:nvSpPr>
        <p:spPr>
          <a:xfrm>
            <a:off x="1619672" y="987574"/>
            <a:ext cx="7344816" cy="3693319"/>
          </a:xfrm>
          <a:prstGeom prst="rect">
            <a:avLst/>
          </a:prstGeom>
          <a:noFill/>
        </p:spPr>
        <p:txBody>
          <a:bodyPr wrap="square" rtlCol="0">
            <a:spAutoFit/>
          </a:bodyPr>
          <a:lstStyle/>
          <a:p>
            <a:pPr algn="just"/>
            <a:r>
              <a:rPr lang="en-US" sz="1800" dirty="0">
                <a:effectLst/>
                <a:latin typeface="Calibri" panose="020F0502020204030204" pitchFamily="34" charset="0"/>
                <a:ea typeface="Arial" panose="020B0604020202020204" pitchFamily="34" charset="0"/>
              </a:rPr>
              <a:t>Starting from the very beginning of the career of an army officer, there are </a:t>
            </a:r>
          </a:p>
          <a:p>
            <a:pPr algn="just"/>
            <a:r>
              <a:rPr lang="en-US" sz="1800" dirty="0">
                <a:effectLst/>
                <a:latin typeface="Calibri" panose="020F0502020204030204" pitchFamily="34" charset="0"/>
                <a:ea typeface="Arial" panose="020B0604020202020204" pitchFamily="34" charset="0"/>
              </a:rPr>
              <a:t>many essential documents that need to be preserved whole throughout the service life. Officers face many problems in various occasions due to not </a:t>
            </a:r>
          </a:p>
          <a:p>
            <a:pPr algn="just"/>
            <a:r>
              <a:rPr lang="en-US" sz="1800" dirty="0">
                <a:effectLst/>
                <a:latin typeface="Calibri" panose="020F0502020204030204" pitchFamily="34" charset="0"/>
                <a:ea typeface="Arial" panose="020B0604020202020204" pitchFamily="34" charset="0"/>
              </a:rPr>
              <a:t>possessing these necessary documents once</a:t>
            </a:r>
            <a:r>
              <a:rPr lang="en-US" sz="1800" b="1" dirty="0">
                <a:effectLst/>
                <a:latin typeface="Calibri" panose="020F0502020204030204" pitchFamily="34" charset="0"/>
                <a:ea typeface="Arial" panose="020B0604020202020204" pitchFamily="34" charset="0"/>
              </a:rPr>
              <a:t> </a:t>
            </a:r>
            <a:r>
              <a:rPr lang="en-US" sz="1800" dirty="0">
                <a:effectLst/>
                <a:latin typeface="Calibri" panose="020F0502020204030204" pitchFamily="34" charset="0"/>
                <a:ea typeface="Arial" panose="020B0604020202020204" pitchFamily="34" charset="0"/>
              </a:rPr>
              <a:t> required. This includes all sorts of personal documents such as CORO records, IPFT records, RET reports, </a:t>
            </a:r>
          </a:p>
          <a:p>
            <a:pPr algn="just"/>
            <a:r>
              <a:rPr lang="en-US" sz="1800" dirty="0">
                <a:effectLst/>
                <a:latin typeface="Calibri" panose="020F0502020204030204" pitchFamily="34" charset="0"/>
                <a:ea typeface="Arial" panose="020B0604020202020204" pitchFamily="34" charset="0"/>
              </a:rPr>
              <a:t>various course results, Pay slip etc. These documents are circulated physically throughout Army. These documents are preserved physically and if by any </a:t>
            </a:r>
          </a:p>
          <a:p>
            <a:pPr algn="just"/>
            <a:r>
              <a:rPr lang="en-US" sz="1800" dirty="0">
                <a:effectLst/>
                <a:latin typeface="Calibri" panose="020F0502020204030204" pitchFamily="34" charset="0"/>
                <a:ea typeface="Arial" panose="020B0604020202020204" pitchFamily="34" charset="0"/>
              </a:rPr>
              <a:t>chance these are lost, they cannot be regained easily and officers have to </a:t>
            </a:r>
          </a:p>
          <a:p>
            <a:pPr algn="just"/>
            <a:r>
              <a:rPr lang="en-US" sz="1800" dirty="0">
                <a:effectLst/>
                <a:latin typeface="Calibri" panose="020F0502020204030204" pitchFamily="34" charset="0"/>
                <a:ea typeface="Arial" panose="020B0604020202020204" pitchFamily="34" charset="0"/>
              </a:rPr>
              <a:t>face a lot of hassle. Officers remain busy with their daily duties and cannot </a:t>
            </a:r>
          </a:p>
          <a:p>
            <a:pPr algn="just"/>
            <a:r>
              <a:rPr lang="en-US" sz="1800" dirty="0">
                <a:effectLst/>
                <a:latin typeface="Calibri" panose="020F0502020204030204" pitchFamily="34" charset="0"/>
                <a:ea typeface="Arial" panose="020B0604020202020204" pitchFamily="34" charset="0"/>
              </a:rPr>
              <a:t>keep track with their important files. It is very important to have an </a:t>
            </a:r>
          </a:p>
          <a:p>
            <a:pPr algn="just"/>
            <a:r>
              <a:rPr lang="en-US" sz="1800" dirty="0">
                <a:effectLst/>
                <a:latin typeface="Calibri" panose="020F0502020204030204" pitchFamily="34" charset="0"/>
                <a:ea typeface="Arial" panose="020B0604020202020204" pitchFamily="34" charset="0"/>
              </a:rPr>
              <a:t>automatic preservation system where all these can be preserved and </a:t>
            </a:r>
          </a:p>
          <a:p>
            <a:pPr algn="just"/>
            <a:r>
              <a:rPr lang="en-US" sz="1800" dirty="0">
                <a:effectLst/>
                <a:latin typeface="Calibri" panose="020F0502020204030204" pitchFamily="34" charset="0"/>
                <a:ea typeface="Arial" panose="020B0604020202020204" pitchFamily="34" charset="0"/>
              </a:rPr>
              <a:t>accessed easily from anywhere, anytime. With the introduction of the </a:t>
            </a:r>
          </a:p>
          <a:p>
            <a:pPr algn="just"/>
            <a:r>
              <a:rPr lang="en-US" sz="1800" dirty="0">
                <a:effectLst/>
                <a:latin typeface="Calibri" panose="020F0502020204030204" pitchFamily="34" charset="0"/>
                <a:ea typeface="Arial" panose="020B0604020202020204" pitchFamily="34" charset="0"/>
              </a:rPr>
              <a:t>“Officers Smart Notecase”, these problems will come to a solution</a:t>
            </a:r>
            <a:endParaRPr lang="en-US" dirty="0"/>
          </a:p>
        </p:txBody>
      </p:sp>
      <p:sp>
        <p:nvSpPr>
          <p:cNvPr id="16" name="TextBox 15">
            <a:extLst>
              <a:ext uri="{FF2B5EF4-FFF2-40B4-BE49-F238E27FC236}">
                <a16:creationId xmlns:a16="http://schemas.microsoft.com/office/drawing/2014/main" id="{A23765C8-9436-4F1D-BD78-AD31F20D1739}"/>
              </a:ext>
            </a:extLst>
          </p:cNvPr>
          <p:cNvSpPr txBox="1"/>
          <p:nvPr/>
        </p:nvSpPr>
        <p:spPr>
          <a:xfrm>
            <a:off x="3030868" y="200997"/>
            <a:ext cx="4522424" cy="523220"/>
          </a:xfrm>
          <a:prstGeom prst="rect">
            <a:avLst/>
          </a:prstGeom>
          <a:noFill/>
        </p:spPr>
        <p:txBody>
          <a:bodyPr wrap="square">
            <a:spAutoFit/>
          </a:bodyPr>
          <a:lstStyle/>
          <a:p>
            <a:pPr lvl="0" algn="ctr"/>
            <a:r>
              <a:rPr lang="en-US" altLang="ko-KR" sz="2800" b="1" u="sng" dirty="0">
                <a:solidFill>
                  <a:schemeClr val="tx1">
                    <a:lumMod val="75000"/>
                    <a:lumOff val="25000"/>
                  </a:schemeClr>
                </a:solidFill>
                <a:latin typeface="Arial Rounded MT Bold" panose="020F0704030504030204" pitchFamily="34" charset="0"/>
              </a:rPr>
              <a:t>PROJECT </a:t>
            </a:r>
            <a:r>
              <a:rPr lang="en-US" altLang="ko-KR" sz="2800" b="1" u="sng" dirty="0">
                <a:solidFill>
                  <a:schemeClr val="accent2">
                    <a:lumMod val="75000"/>
                  </a:schemeClr>
                </a:solidFill>
                <a:latin typeface="Arial Rounded MT Bold" panose="020F0704030504030204" pitchFamily="34" charset="0"/>
              </a:rPr>
              <a:t>PROPOSAL</a:t>
            </a:r>
          </a:p>
        </p:txBody>
      </p:sp>
    </p:spTree>
    <p:extLst>
      <p:ext uri="{BB962C8B-B14F-4D97-AF65-F5344CB8AC3E}">
        <p14:creationId xmlns:p14="http://schemas.microsoft.com/office/powerpoint/2010/main" val="58985193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500706-4645-49C4-9FAE-93528D2695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2369" y="421779"/>
            <a:ext cx="3559262" cy="4299942"/>
          </a:xfrm>
          <a:prstGeom prst="rect">
            <a:avLst/>
          </a:prstGeom>
        </p:spPr>
      </p:pic>
    </p:spTree>
    <p:extLst>
      <p:ext uri="{BB962C8B-B14F-4D97-AF65-F5344CB8AC3E}">
        <p14:creationId xmlns:p14="http://schemas.microsoft.com/office/powerpoint/2010/main" val="1095055991"/>
      </p:ext>
    </p:extLst>
  </p:cSld>
  <p:clrMapOvr>
    <a:masterClrMapping/>
  </p:clrMapOvr>
  <p:transition spd="med">
    <p:randomBar dir="vert"/>
  </p:transition>
</p:sld>
</file>

<file path=ppt/theme/theme1.xml><?xml version="1.0" encoding="utf-8"?>
<a:theme xmlns:a="http://schemas.openxmlformats.org/drawingml/2006/main" name="Cover and End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1703</TotalTime>
  <Words>1371</Words>
  <Application>Microsoft Office PowerPoint</Application>
  <PresentationFormat>On-screen Show (16:9)</PresentationFormat>
  <Paragraphs>198</Paragraphs>
  <Slides>48</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48</vt:i4>
      </vt:variant>
    </vt:vector>
  </HeadingPairs>
  <TitlesOfParts>
    <vt:vector size="57" baseType="lpstr">
      <vt:lpstr>맑은 고딕</vt:lpstr>
      <vt:lpstr>Arial</vt:lpstr>
      <vt:lpstr>Arial Rounded MT Bold</vt:lpstr>
      <vt:lpstr>Calibri</vt:lpstr>
      <vt:lpstr>Calibri Light</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isfar sayeed</cp:lastModifiedBy>
  <cp:revision>86</cp:revision>
  <dcterms:created xsi:type="dcterms:W3CDTF">2016-12-05T23:26:54Z</dcterms:created>
  <dcterms:modified xsi:type="dcterms:W3CDTF">2020-11-12T07:42:34Z</dcterms:modified>
</cp:coreProperties>
</file>